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257" r:id="rId4"/>
    <p:sldId id="267" r:id="rId5"/>
    <p:sldId id="258" r:id="rId6"/>
    <p:sldId id="268" r:id="rId7"/>
    <p:sldId id="259" r:id="rId8"/>
    <p:sldId id="260" r:id="rId9"/>
    <p:sldId id="261" r:id="rId10"/>
    <p:sldId id="262" r:id="rId11"/>
    <p:sldId id="263" r:id="rId12"/>
    <p:sldId id="269" r:id="rId13"/>
    <p:sldId id="270" r:id="rId14"/>
    <p:sldId id="265" r:id="rId15"/>
    <p:sldId id="266" r:id="rId16"/>
    <p:sldId id="271" r:id="rId17"/>
    <p:sldId id="272" r:id="rId18"/>
    <p:sldId id="273" r:id="rId19"/>
  </p:sldIdLst>
  <p:sldSz cx="12192000" cy="6858000"/>
  <p:notesSz cx="6858000" cy="9144000"/>
  <p:custDataLst>
    <p:tags r:id="rId2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showGuides="1">
      <p:cViewPr varScale="1">
        <p:scale>
          <a:sx n="99" d="100"/>
          <a:sy n="99" d="100"/>
        </p:scale>
        <p:origin x="84" y="582"/>
      </p:cViewPr>
      <p:guideLst>
        <p:guide orient="horz" pos="2160"/>
        <p:guide pos="3840"/>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3" Type="http://schemas.openxmlformats.org/officeDocument/2006/relationships/tags" Target="tags/tag38.xml"/><Relationship Id="rId22" Type="http://schemas.openxmlformats.org/officeDocument/2006/relationships/tableStyles" Target="tableStyles.xml"/><Relationship Id="rId21" Type="http://schemas.openxmlformats.org/officeDocument/2006/relationships/viewProps" Target="viewProps.xml"/><Relationship Id="rId20" Type="http://schemas.openxmlformats.org/officeDocument/2006/relationships/presProps" Target="presProps.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2.xml"/><Relationship Id="rId5" Type="http://schemas.openxmlformats.org/officeDocument/2006/relationships/tags" Target="../tags/tag11.xml"/><Relationship Id="rId4" Type="http://schemas.openxmlformats.org/officeDocument/2006/relationships/tags" Target="../tags/tag10.xml"/><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a:lstStyle>
            <a:lvl1pPr algn="ctr">
              <a:defRPr sz="3200">
                <a:solidFill>
                  <a:schemeClr val="tx1"/>
                </a:solidFill>
                <a:latin typeface="+mj-ea"/>
                <a:ea typeface="+mj-ea"/>
              </a:defRPr>
            </a:lvl1pPr>
          </a:lstStyle>
          <a:p>
            <a:r>
              <a:rPr lang="zh-CN" altLang="en-US"/>
              <a:t>单击此处编辑母版标题样式</a:t>
            </a:r>
            <a:endParaRPr lang="zh-CN" altLang="en-US"/>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dirty="0"/>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077DA78-E013-4A8C-AD75-63A150561B10}"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077DA78-E013-4A8C-AD75-63A150561B10}"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空白">
    <p:bg>
      <p:bgPr>
        <a:solidFill>
          <a:srgbClr val="FFFFFF"/>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TxTwoObj" preserve="1">
  <p:cSld name="标题和副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p>
            <a:pPr lvl="0"/>
            <a:r>
              <a:rPr lang="zh-CN" altLang="en-US"/>
              <a:t>单击此处编辑母版标题样式</a:t>
            </a:r>
            <a:endParaRPr lang="zh-CN" altLang="en-US"/>
          </a:p>
        </p:txBody>
      </p:sp>
      <p:sp>
        <p:nvSpPr>
          <p:cNvPr id="3" name="文本占位符 2"/>
          <p:cNvSpPr>
            <a:spLocks noGrp="1"/>
          </p:cNvSpPr>
          <p:nvPr>
            <p:ph type="body" idx="1" hasCustomPrompt="1"/>
            <p:custDataLst>
              <p:tags r:id="rId3"/>
            </p:custDataLst>
          </p:nvPr>
        </p:nvSpPr>
        <p:spPr>
          <a:xfrm>
            <a:off x="608330" y="1429385"/>
            <a:ext cx="10968355" cy="381635"/>
          </a:xfrm>
        </p:spPr>
        <p:txBody>
          <a:bodyPr lIns="101600" tIns="38100" rIns="76200" bIns="38100" anchor="t" anchorCtr="0">
            <a:normAutofit/>
          </a:bodyPr>
          <a:lstStyle>
            <a:lvl1pPr marL="0" indent="0">
              <a:lnSpc>
                <a:spcPct val="100000"/>
              </a:lnSpc>
              <a:buNone/>
              <a:defRPr sz="2000" b="1" spc="20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单击此处编辑副标题</a:t>
            </a:r>
            <a:endParaRPr lang="en-US" altLang="zh-CN" dirty="0"/>
          </a:p>
        </p:txBody>
      </p:sp>
      <p:sp>
        <p:nvSpPr>
          <p:cNvPr id="7" name="日期占位符 6"/>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5"/>
            </p:custDataLst>
          </p:nvPr>
        </p:nvSpPr>
        <p:spPr/>
        <p:txBody>
          <a:bodyPr/>
          <a:lstStyle/>
          <a:p>
            <a:endParaRPr lang="zh-CN" altLang="en-US"/>
          </a:p>
        </p:txBody>
      </p:sp>
      <p:sp>
        <p:nvSpPr>
          <p:cNvPr id="9" name="灯片编号占位符 8"/>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077DA78-E013-4A8C-AD75-63A150561B10}"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077DA78-E013-4A8C-AD75-63A150561B10}"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077DA78-E013-4A8C-AD75-63A150561B10}"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077DA78-E013-4A8C-AD75-63A150561B10}"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077DA78-E013-4A8C-AD75-63A150561B10}"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263DB197-84B0-484E-9C0F-88358ECCB797}"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E077DA78-E013-4A8C-AD75-63A150561B10}"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18.xml"/><Relationship Id="rId16" Type="http://schemas.openxmlformats.org/officeDocument/2006/relationships/tags" Target="../tags/tag17.xml"/><Relationship Id="rId15" Type="http://schemas.openxmlformats.org/officeDocument/2006/relationships/tags" Target="../tags/tag16.xml"/><Relationship Id="rId14" Type="http://schemas.openxmlformats.org/officeDocument/2006/relationships/tags" Target="../tags/tag15.xml"/><Relationship Id="rId13" Type="http://schemas.openxmlformats.org/officeDocument/2006/relationships/tags" Target="../tags/tag14.xml"/><Relationship Id="rId12" Type="http://schemas.openxmlformats.org/officeDocument/2006/relationships/tags" Target="../tags/tag13.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08400" y="608400"/>
            <a:ext cx="10969200" cy="705600"/>
          </a:xfrm>
          <a:prstGeom prst="rect">
            <a:avLst/>
          </a:prstGeom>
        </p:spPr>
        <p:txBody>
          <a:bodyPr vert="horz" lIns="90170" tIns="46990" rIns="90170" bIns="46990" rtlCol="0" anchor="ctr" anchorCtr="0">
            <a:norm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08400" y="1490400"/>
            <a:ext cx="10969200" cy="4759200"/>
          </a:xfrm>
          <a:prstGeom prst="rect">
            <a:avLst/>
          </a:prstGeom>
        </p:spPr>
        <p:txBody>
          <a:bodyPr vert="horz" lIns="90000" tIns="46800" rIns="90000" bIns="4680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612000" y="6314400"/>
            <a:ext cx="2700000" cy="316800"/>
          </a:xfrm>
          <a:prstGeom prst="rect">
            <a:avLst/>
          </a:prstGeom>
        </p:spPr>
        <p:txBody>
          <a:bodyPr vert="horz" lIns="91440" tIns="45720" rIns="91440" bIns="45720" rtlCol="0" anchor="ctr">
            <a:normAutofit/>
          </a:bodyPr>
          <a:lstStyle>
            <a:lvl1pPr algn="l">
              <a:defRPr sz="1000" baseline="0">
                <a:solidFill>
                  <a:schemeClr val="tx1">
                    <a:tint val="75000"/>
                  </a:schemeClr>
                </a:solidFill>
                <a:latin typeface="Arial" panose="020B0604020202020204" pitchFamily="34" charset="0"/>
                <a:ea typeface="微软雅黑" panose="020B0503020204020204"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14400"/>
            <a:ext cx="3960000" cy="316800"/>
          </a:xfrm>
          <a:prstGeom prst="rect">
            <a:avLst/>
          </a:prstGeom>
        </p:spPr>
        <p:txBody>
          <a:bodyPr vert="horz" lIns="91440" tIns="45720" rIns="91440" bIns="45720" rtlCol="0" anchor="ctr">
            <a:normAutofit/>
          </a:bodyPr>
          <a:lstStyle>
            <a:lvl1pPr algn="ctr">
              <a:defRPr sz="1000" baseline="0">
                <a:solidFill>
                  <a:schemeClr val="tx1">
                    <a:tint val="75000"/>
                  </a:schemeClr>
                </a:solidFill>
                <a:latin typeface="Arial" panose="020B0604020202020204" pitchFamily="34" charset="0"/>
                <a:ea typeface="微软雅黑" panose="020B0503020204020204" charset="-122"/>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877600" y="6314400"/>
            <a:ext cx="2700000" cy="316800"/>
          </a:xfrm>
          <a:prstGeom prst="rect">
            <a:avLst/>
          </a:prstGeom>
        </p:spPr>
        <p:txBody>
          <a:bodyPr vert="horz" lIns="91440" tIns="45720" rIns="91440" bIns="45720" rtlCol="0" anchor="ctr">
            <a:normAutofit/>
          </a:bodyPr>
          <a:lstStyle>
            <a:lvl1pPr algn="r">
              <a:defRPr sz="1000" baseline="0">
                <a:solidFill>
                  <a:schemeClr val="tx1">
                    <a:tint val="75000"/>
                  </a:schemeClr>
                </a:solidFill>
                <a:latin typeface="Arial" panose="020B0604020202020204" pitchFamily="34" charset="0"/>
                <a:ea typeface="微软雅黑" panose="020B0503020204020204" charset="-122"/>
              </a:defRPr>
            </a:lvl1pPr>
          </a:lstStyle>
          <a:p>
            <a:fld id="{49AE70B2-8BF9-45C0-BB95-33D1B9D3A854}" type="slidenum">
              <a:rPr lang="zh-CN" altLang="en-US" smtClean="0"/>
            </a:fld>
            <a:endParaRPr lang="zh-CN" altLang="en-US" dirty="0"/>
          </a:p>
        </p:txBody>
      </p:sp>
      <p:sp>
        <p:nvSpPr>
          <p:cNvPr id="8" name="KSO_TEMPLATE" hidden="1"/>
          <p:cNvSpPr/>
          <p:nvPr userDrawn="1">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tags" Target="../tags/tag30.xml"/><Relationship Id="rId1" Type="http://schemas.openxmlformats.org/officeDocument/2006/relationships/image" Target="../media/image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1.xml"/><Relationship Id="rId1"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2.xml"/><Relationship Id="rId1" Type="http://schemas.openxmlformats.org/officeDocument/2006/relationships/image" Target="../media/image1.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3.xml"/><Relationship Id="rId1" Type="http://schemas.openxmlformats.org/officeDocument/2006/relationships/image" Target="../media/image1.png"/></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4.xml"/><Relationship Id="rId3" Type="http://schemas.openxmlformats.org/officeDocument/2006/relationships/tags" Target="../tags/tag34.xml"/><Relationship Id="rId2" Type="http://schemas.openxmlformats.org/officeDocument/2006/relationships/image" Target="../media/image6.png"/><Relationship Id="rId1" Type="http://schemas.openxmlformats.org/officeDocument/2006/relationships/image" Target="../media/image1.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5.xml"/><Relationship Id="rId1"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6.xml"/><Relationship Id="rId1"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37.xml"/><Relationship Id="rId1" Type="http://schemas.openxmlformats.org/officeDocument/2006/relationships/image" Target="../media/image1.png"/></Relationships>
</file>

<file path=ppt/slides/_rels/slide2.xml.rels><?xml version="1.0" encoding="UTF-8" standalone="yes"?>
<Relationships xmlns="http://schemas.openxmlformats.org/package/2006/relationships"><Relationship Id="rId5" Type="http://schemas.openxmlformats.org/officeDocument/2006/relationships/slideLayout" Target="../slideLayouts/slideLayout5.xml"/><Relationship Id="rId4" Type="http://schemas.openxmlformats.org/officeDocument/2006/relationships/tags" Target="../tags/tag21.xml"/><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22.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tags" Target="../tags/tag23.xml"/><Relationship Id="rId1"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24.xml"/><Relationship Id="rId1" Type="http://schemas.openxmlformats.org/officeDocument/2006/relationships/image" Target="../media/image1.png"/></Relationships>
</file>

<file path=ppt/slides/_rels/slide6.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tags" Target="../tags/tag26.xml"/><Relationship Id="rId2" Type="http://schemas.openxmlformats.org/officeDocument/2006/relationships/tags" Target="../tags/tag25.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8.xml"/><Relationship Id="rId3" Type="http://schemas.openxmlformats.org/officeDocument/2006/relationships/tags" Target="../tags/tag27.xml"/><Relationship Id="rId2" Type="http://schemas.openxmlformats.org/officeDocument/2006/relationships/image" Target="../media/image4.png"/><Relationship Id="rId1" Type="http://schemas.openxmlformats.org/officeDocument/2006/relationships/image" Target="../media/image1.png"/></Relationships>
</file>

<file path=ppt/slides/_rels/slide8.xml.rels><?xml version="1.0" encoding="UTF-8" standalone="yes"?>
<Relationships xmlns="http://schemas.openxmlformats.org/package/2006/relationships"><Relationship Id="rId4" Type="http://schemas.openxmlformats.org/officeDocument/2006/relationships/slideLayout" Target="../slideLayouts/slideLayout9.xml"/><Relationship Id="rId3" Type="http://schemas.openxmlformats.org/officeDocument/2006/relationships/tags" Target="../tags/tag28.xml"/><Relationship Id="rId2" Type="http://schemas.openxmlformats.org/officeDocument/2006/relationships/image" Target="../media/image5.png"/><Relationship Id="rId1" Type="http://schemas.openxmlformats.org/officeDocument/2006/relationships/image" Target="../media/image1.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tags" Target="../tags/tag29.xml"/><Relationship Id="rId1"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2" name="标题 1"/>
          <p:cNvSpPr>
            <a:spLocks noGrp="1"/>
          </p:cNvSpPr>
          <p:nvPr>
            <p:ph type="ctrTitle"/>
            <p:custDataLst>
              <p:tags r:id="rId2"/>
            </p:custDataLst>
          </p:nvPr>
        </p:nvSpPr>
        <p:spPr>
          <a:xfrm>
            <a:off x="1198880" y="284480"/>
            <a:ext cx="10022205" cy="5923280"/>
          </a:xfrm>
        </p:spPr>
        <p:txBody>
          <a:bodyPr>
            <a:normAutofit/>
          </a:bodyPr>
          <a:p>
            <a:pPr algn="l"/>
            <a:br>
              <a:rPr lang="en-US" altLang="zh-CN" sz="2000">
                <a:solidFill>
                  <a:schemeClr val="bg1"/>
                </a:solidFill>
              </a:rPr>
            </a:br>
            <a:r>
              <a:rPr lang="en-US" altLang="zh-CN" sz="3200">
                <a:solidFill>
                  <a:schemeClr val="bg1"/>
                </a:solidFill>
              </a:rPr>
              <a:t>DFS ( Depth-First-Search)</a:t>
            </a:r>
            <a:br>
              <a:rPr lang="zh-CN" altLang="zh-CN" sz="2000">
                <a:solidFill>
                  <a:schemeClr val="bg1"/>
                </a:solidFill>
              </a:rPr>
            </a:br>
            <a:r>
              <a:rPr lang="zh-CN" altLang="zh-CN" sz="2000">
                <a:solidFill>
                  <a:schemeClr val="bg1"/>
                </a:solidFill>
              </a:rPr>
              <a:t>深度优先搜索属于图算法的一种，英文缩写为DFS。其过程简要来说是对每一个可能的分支路径深入到不能再深入为止，而且每个节点只能访问一次。</a:t>
            </a:r>
            <a:br>
              <a:rPr lang="zh-CN" altLang="zh-CN" sz="2000">
                <a:solidFill>
                  <a:schemeClr val="bg1"/>
                </a:solidFill>
              </a:rPr>
            </a:br>
            <a:br>
              <a:rPr lang="zh-CN" altLang="zh-CN" sz="2000">
                <a:solidFill>
                  <a:schemeClr val="bg1"/>
                </a:solidFill>
              </a:rPr>
            </a:br>
            <a:r>
              <a:rPr lang="zh-CN" altLang="zh-CN" sz="2000">
                <a:solidFill>
                  <a:schemeClr val="bg1"/>
                </a:solidFill>
              </a:rPr>
              <a:t>深度优先搜索是一种在开发爬虫早期使用较多的方法，它的目的是要达到被搜索结构的叶结点(即那些不包含任何超链的HTML文件) 。</a:t>
            </a:r>
            <a:br>
              <a:rPr lang="zh-CN" altLang="zh-CN" sz="2000">
                <a:solidFill>
                  <a:schemeClr val="bg1"/>
                </a:solidFill>
              </a:rPr>
            </a:br>
            <a:br>
              <a:rPr lang="zh-CN" altLang="zh-CN" sz="2000">
                <a:solidFill>
                  <a:schemeClr val="bg1"/>
                </a:solidFill>
              </a:rPr>
            </a:br>
            <a:r>
              <a:rPr lang="zh-CN" altLang="zh-CN" sz="2000">
                <a:solidFill>
                  <a:schemeClr val="bg1"/>
                </a:solidFill>
              </a:rPr>
              <a:t>DFS的基本思想是使用栈来保存待探索的节点。算法的步骤如下：</a:t>
            </a:r>
            <a:br>
              <a:rPr lang="zh-CN" altLang="zh-CN" sz="2000">
                <a:solidFill>
                  <a:schemeClr val="bg1"/>
                </a:solidFill>
              </a:rPr>
            </a:br>
            <a:br>
              <a:rPr lang="zh-CN" altLang="zh-CN" sz="2000">
                <a:solidFill>
                  <a:schemeClr val="bg1"/>
                </a:solidFill>
              </a:rPr>
            </a:br>
            <a:r>
              <a:rPr lang="en-US" altLang="zh-CN" sz="2000">
                <a:solidFill>
                  <a:schemeClr val="bg1"/>
                </a:solidFill>
              </a:rPr>
              <a:t>1.</a:t>
            </a:r>
            <a:r>
              <a:rPr lang="zh-CN" altLang="zh-CN" sz="2000">
                <a:solidFill>
                  <a:schemeClr val="bg1"/>
                </a:solidFill>
              </a:rPr>
              <a:t>将起始节点放入栈中。</a:t>
            </a:r>
            <a:br>
              <a:rPr lang="zh-CN" altLang="zh-CN" sz="2000">
                <a:solidFill>
                  <a:schemeClr val="bg1"/>
                </a:solidFill>
              </a:rPr>
            </a:br>
            <a:r>
              <a:rPr lang="en-US" altLang="zh-CN" sz="2000">
                <a:solidFill>
                  <a:schemeClr val="bg1"/>
                </a:solidFill>
              </a:rPr>
              <a:t>2.</a:t>
            </a:r>
            <a:r>
              <a:rPr lang="zh-CN" altLang="zh-CN" sz="2000">
                <a:solidFill>
                  <a:schemeClr val="bg1"/>
                </a:solidFill>
              </a:rPr>
              <a:t>从栈中弹出一个节点作为当前节点。</a:t>
            </a:r>
            <a:br>
              <a:rPr lang="zh-CN" altLang="zh-CN" sz="2000">
                <a:solidFill>
                  <a:schemeClr val="bg1"/>
                </a:solidFill>
              </a:rPr>
            </a:br>
            <a:r>
              <a:rPr lang="en-US" altLang="zh-CN" sz="2000">
                <a:solidFill>
                  <a:schemeClr val="bg1"/>
                </a:solidFill>
              </a:rPr>
              <a:t>3.</a:t>
            </a:r>
            <a:r>
              <a:rPr lang="zh-CN" altLang="zh-CN" sz="2000">
                <a:solidFill>
                  <a:schemeClr val="bg1"/>
                </a:solidFill>
              </a:rPr>
              <a:t>检查当前节点是否为目标节点。如果是，则算法结束。</a:t>
            </a:r>
            <a:br>
              <a:rPr lang="zh-CN" altLang="zh-CN" sz="2000">
                <a:solidFill>
                  <a:schemeClr val="bg1"/>
                </a:solidFill>
              </a:rPr>
            </a:br>
            <a:r>
              <a:rPr lang="en-US" altLang="zh-CN" sz="2000">
                <a:solidFill>
                  <a:schemeClr val="bg1"/>
                </a:solidFill>
              </a:rPr>
              <a:t>4.</a:t>
            </a:r>
            <a:r>
              <a:rPr lang="zh-CN" altLang="zh-CN" sz="2000">
                <a:solidFill>
                  <a:schemeClr val="bg1"/>
                </a:solidFill>
              </a:rPr>
              <a:t>如果当前节点不是目标节点，则将当前节点标记为已访问，并将其未访问的邻居节点（如果有）放入栈中。</a:t>
            </a:r>
            <a:br>
              <a:rPr lang="zh-CN" altLang="zh-CN" sz="2000">
                <a:solidFill>
                  <a:schemeClr val="bg1"/>
                </a:solidFill>
              </a:rPr>
            </a:br>
            <a:r>
              <a:rPr lang="en-US" altLang="zh-CN" sz="2000">
                <a:solidFill>
                  <a:schemeClr val="bg1"/>
                </a:solidFill>
              </a:rPr>
              <a:t>5.</a:t>
            </a:r>
            <a:r>
              <a:rPr lang="zh-CN" altLang="zh-CN" sz="2000">
                <a:solidFill>
                  <a:schemeClr val="bg1"/>
                </a:solidFill>
              </a:rPr>
              <a:t>重复步骤2-4，直到栈为空或找到目标节点</a:t>
            </a:r>
            <a:br>
              <a:rPr lang="zh-CN" altLang="zh-CN" sz="2000">
                <a:solidFill>
                  <a:schemeClr val="bg1"/>
                </a:solidFill>
              </a:rPr>
            </a:br>
            <a:endParaRPr lang="zh-CN" altLang="zh-CN" sz="2000">
              <a:solidFill>
                <a:schemeClr val="bg1"/>
              </a:solidFill>
            </a:endParaRPr>
          </a:p>
        </p:txBody>
      </p:sp>
    </p:spTree>
    <p:custDataLst>
      <p:tags r:id="rId3"/>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2" name="文本框 1"/>
          <p:cNvSpPr txBox="1"/>
          <p:nvPr/>
        </p:nvSpPr>
        <p:spPr>
          <a:xfrm>
            <a:off x="772160" y="502920"/>
            <a:ext cx="10322560" cy="2861310"/>
          </a:xfrm>
          <a:prstGeom prst="rect">
            <a:avLst/>
          </a:prstGeom>
          <a:noFill/>
        </p:spPr>
        <p:txBody>
          <a:bodyPr wrap="square" rtlCol="0">
            <a:spAutoFit/>
          </a:bodyPr>
          <a:p>
            <a:r>
              <a:rPr lang="zh-CN" altLang="en-US">
                <a:solidFill>
                  <a:schemeClr val="bg1"/>
                </a:solidFill>
                <a:sym typeface="+mn-ea"/>
              </a:rPr>
              <a:t>graph = {</a:t>
            </a:r>
            <a:endParaRPr lang="zh-CN" altLang="en-US">
              <a:solidFill>
                <a:schemeClr val="bg1"/>
              </a:solidFill>
            </a:endParaRPr>
          </a:p>
          <a:p>
            <a:r>
              <a:rPr lang="zh-CN" altLang="en-US">
                <a:solidFill>
                  <a:schemeClr val="bg1"/>
                </a:solidFill>
                <a:sym typeface="+mn-ea"/>
              </a:rPr>
              <a:t>    "A": ["B", "C"],</a:t>
            </a:r>
            <a:endParaRPr lang="zh-CN" altLang="en-US">
              <a:solidFill>
                <a:schemeClr val="bg1"/>
              </a:solidFill>
            </a:endParaRPr>
          </a:p>
          <a:p>
            <a:r>
              <a:rPr lang="zh-CN" altLang="en-US">
                <a:solidFill>
                  <a:schemeClr val="bg1"/>
                </a:solidFill>
                <a:sym typeface="+mn-ea"/>
              </a:rPr>
              <a:t>    "B": ["A", "D", "E"],</a:t>
            </a:r>
            <a:endParaRPr lang="zh-CN" altLang="en-US">
              <a:solidFill>
                <a:schemeClr val="bg1"/>
              </a:solidFill>
            </a:endParaRPr>
          </a:p>
          <a:p>
            <a:r>
              <a:rPr lang="zh-CN" altLang="en-US">
                <a:solidFill>
                  <a:schemeClr val="bg1"/>
                </a:solidFill>
                <a:sym typeface="+mn-ea"/>
              </a:rPr>
              <a:t>    "C": ["A", "F"],</a:t>
            </a:r>
            <a:endParaRPr lang="zh-CN" altLang="en-US">
              <a:solidFill>
                <a:schemeClr val="bg1"/>
              </a:solidFill>
            </a:endParaRPr>
          </a:p>
          <a:p>
            <a:r>
              <a:rPr lang="zh-CN" altLang="en-US">
                <a:solidFill>
                  <a:schemeClr val="bg1"/>
                </a:solidFill>
                <a:sym typeface="+mn-ea"/>
              </a:rPr>
              <a:t>    "D": ["B"],</a:t>
            </a:r>
            <a:endParaRPr lang="zh-CN" altLang="en-US">
              <a:solidFill>
                <a:schemeClr val="bg1"/>
              </a:solidFill>
            </a:endParaRPr>
          </a:p>
          <a:p>
            <a:r>
              <a:rPr lang="zh-CN" altLang="en-US">
                <a:solidFill>
                  <a:schemeClr val="bg1"/>
                </a:solidFill>
                <a:sym typeface="+mn-ea"/>
              </a:rPr>
              <a:t>    "E": ["B", "F"],</a:t>
            </a:r>
            <a:endParaRPr lang="zh-CN" altLang="en-US">
              <a:solidFill>
                <a:schemeClr val="bg1"/>
              </a:solidFill>
            </a:endParaRPr>
          </a:p>
          <a:p>
            <a:r>
              <a:rPr lang="zh-CN" altLang="en-US">
                <a:solidFill>
                  <a:schemeClr val="bg1"/>
                </a:solidFill>
                <a:sym typeface="+mn-ea"/>
              </a:rPr>
              <a:t>    "F": ["C", "E"]</a:t>
            </a:r>
            <a:endParaRPr lang="zh-CN" altLang="en-US">
              <a:solidFill>
                <a:schemeClr val="bg1"/>
              </a:solidFill>
            </a:endParaRPr>
          </a:p>
          <a:p>
            <a:r>
              <a:rPr lang="zh-CN" altLang="en-US">
                <a:solidFill>
                  <a:schemeClr val="bg1"/>
                </a:solidFill>
                <a:sym typeface="+mn-ea"/>
              </a:rPr>
              <a:t>}</a:t>
            </a:r>
            <a:endParaRPr lang="zh-CN" altLang="en-US">
              <a:solidFill>
                <a:schemeClr val="bg1"/>
              </a:solidFill>
            </a:endParaRPr>
          </a:p>
          <a:p>
            <a:endParaRPr lang="zh-CN" altLang="en-US">
              <a:solidFill>
                <a:schemeClr val="bg1"/>
              </a:solidFill>
            </a:endParaRPr>
          </a:p>
          <a:p>
            <a:r>
              <a:rPr lang="zh-CN" altLang="en-US">
                <a:solidFill>
                  <a:schemeClr val="bg1"/>
                </a:solidFill>
                <a:sym typeface="+mn-ea"/>
              </a:rPr>
              <a:t>print(bfs(graph, "A"))</a:t>
            </a:r>
            <a:endParaRPr lang="zh-CN" altLang="en-US">
              <a:solidFill>
                <a:schemeClr val="bg1"/>
              </a:solidFill>
            </a:endParaRPr>
          </a:p>
        </p:txBody>
      </p:sp>
      <p:sp>
        <p:nvSpPr>
          <p:cNvPr id="3" name="文本框 2"/>
          <p:cNvSpPr txBox="1"/>
          <p:nvPr/>
        </p:nvSpPr>
        <p:spPr>
          <a:xfrm>
            <a:off x="818515" y="3429000"/>
            <a:ext cx="10322560" cy="1198880"/>
          </a:xfrm>
          <a:prstGeom prst="rect">
            <a:avLst/>
          </a:prstGeom>
          <a:noFill/>
        </p:spPr>
        <p:txBody>
          <a:bodyPr wrap="square" rtlCol="0">
            <a:spAutoFit/>
          </a:bodyPr>
          <a:p>
            <a:r>
              <a:rPr lang="zh-CN" altLang="en-US">
                <a:solidFill>
                  <a:schemeClr val="bg1"/>
                </a:solidFill>
              </a:rPr>
              <a:t>从起始节点A开始进行广度优先搜索：</a:t>
            </a:r>
            <a:endParaRPr lang="zh-CN" altLang="en-US">
              <a:solidFill>
                <a:schemeClr val="bg1"/>
              </a:solidFill>
            </a:endParaRPr>
          </a:p>
          <a:p>
            <a:endParaRPr lang="zh-CN" altLang="en-US">
              <a:solidFill>
                <a:schemeClr val="bg1"/>
              </a:solidFill>
            </a:endParaRPr>
          </a:p>
          <a:p>
            <a:r>
              <a:rPr lang="zh-CN" altLang="en-US">
                <a:solidFill>
                  <a:schemeClr val="bg1"/>
                </a:solidFill>
              </a:rPr>
              <a:t>print(bfs(graph, "A"))</a:t>
            </a:r>
            <a:endParaRPr lang="zh-CN" altLang="en-US">
              <a:solidFill>
                <a:schemeClr val="bg1"/>
              </a:solidFill>
            </a:endParaRPr>
          </a:p>
          <a:p>
            <a:endParaRPr lang="zh-CN" altLang="en-US">
              <a:solidFill>
                <a:schemeClr val="bg1"/>
              </a:solidFill>
            </a:endParaRPr>
          </a:p>
        </p:txBody>
      </p:sp>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2" name="文本框 1"/>
          <p:cNvSpPr txBox="1"/>
          <p:nvPr/>
        </p:nvSpPr>
        <p:spPr>
          <a:xfrm>
            <a:off x="772160" y="502920"/>
            <a:ext cx="10322560" cy="6739255"/>
          </a:xfrm>
          <a:prstGeom prst="rect">
            <a:avLst/>
          </a:prstGeom>
          <a:noFill/>
        </p:spPr>
        <p:txBody>
          <a:bodyPr wrap="square" rtlCol="0">
            <a:spAutoFit/>
          </a:bodyPr>
          <a:p>
            <a:r>
              <a:rPr lang="zh-CN" altLang="en-US">
                <a:solidFill>
                  <a:schemeClr val="bg1"/>
                </a:solidFill>
                <a:sym typeface="+mn-ea"/>
              </a:rPr>
              <a:t>from collections import deque</a:t>
            </a:r>
            <a:endParaRPr lang="zh-CN" altLang="en-US">
              <a:solidFill>
                <a:schemeClr val="bg1"/>
              </a:solidFill>
              <a:sym typeface="+mn-ea"/>
            </a:endParaRPr>
          </a:p>
          <a:p>
            <a:endParaRPr lang="zh-CN" altLang="en-US">
              <a:solidFill>
                <a:schemeClr val="bg1"/>
              </a:solidFill>
              <a:sym typeface="+mn-ea"/>
            </a:endParaRPr>
          </a:p>
          <a:p>
            <a:r>
              <a:rPr lang="zh-CN" altLang="en-US">
                <a:solidFill>
                  <a:schemeClr val="bg1"/>
                </a:solidFill>
                <a:sym typeface="+mn-ea"/>
              </a:rPr>
              <a:t>def bfs(graph, start):</a:t>
            </a:r>
            <a:endParaRPr lang="zh-CN" altLang="en-US">
              <a:solidFill>
                <a:schemeClr val="bg1"/>
              </a:solidFill>
              <a:sym typeface="+mn-ea"/>
            </a:endParaRPr>
          </a:p>
          <a:p>
            <a:r>
              <a:rPr lang="zh-CN" altLang="en-US">
                <a:solidFill>
                  <a:schemeClr val="bg1"/>
                </a:solidFill>
                <a:sym typeface="+mn-ea"/>
              </a:rPr>
              <a:t>    visited = set()  # 用于记录已访问的节点集合</a:t>
            </a:r>
            <a:endParaRPr lang="zh-CN" altLang="en-US">
              <a:solidFill>
                <a:schemeClr val="bg1"/>
              </a:solidFill>
              <a:sym typeface="+mn-ea"/>
            </a:endParaRPr>
          </a:p>
          <a:p>
            <a:r>
              <a:rPr lang="zh-CN" altLang="en-US">
                <a:solidFill>
                  <a:schemeClr val="bg1"/>
                </a:solidFill>
                <a:sym typeface="+mn-ea"/>
              </a:rPr>
              <a:t>    queue = deque([(start, 0)])  # 用于存储待访问的节点队列，同时记录节点和层级</a:t>
            </a:r>
            <a:endParaRPr lang="zh-CN" altLang="en-US">
              <a:solidFill>
                <a:schemeClr val="bg1"/>
              </a:solidFill>
              <a:sym typeface="+mn-ea"/>
            </a:endParaRPr>
          </a:p>
          <a:p>
            <a:endParaRPr lang="zh-CN" altLang="en-US">
              <a:solidFill>
                <a:schemeClr val="bg1"/>
              </a:solidFill>
              <a:sym typeface="+mn-ea"/>
            </a:endParaRPr>
          </a:p>
          <a:p>
            <a:r>
              <a:rPr lang="zh-CN" altLang="en-US">
                <a:solidFill>
                  <a:schemeClr val="bg1"/>
                </a:solidFill>
                <a:sym typeface="+mn-ea"/>
              </a:rPr>
              <a:t>    visited.add(start)  # 标记起始节点为已访问</a:t>
            </a:r>
            <a:endParaRPr lang="zh-CN" altLang="en-US">
              <a:solidFill>
                <a:schemeClr val="bg1"/>
              </a:solidFill>
              <a:sym typeface="+mn-ea"/>
            </a:endParaRPr>
          </a:p>
          <a:p>
            <a:endParaRPr lang="zh-CN" altLang="en-US">
              <a:solidFill>
                <a:schemeClr val="bg1"/>
              </a:solidFill>
              <a:sym typeface="+mn-ea"/>
            </a:endParaRPr>
          </a:p>
          <a:p>
            <a:r>
              <a:rPr lang="zh-CN" altLang="en-US">
                <a:solidFill>
                  <a:schemeClr val="bg1"/>
                </a:solidFill>
                <a:sym typeface="+mn-ea"/>
              </a:rPr>
              <a:t>    result = []  # 用于存储按访问顺序的结果</a:t>
            </a:r>
            <a:endParaRPr lang="zh-CN" altLang="en-US">
              <a:solidFill>
                <a:schemeClr val="bg1"/>
              </a:solidFill>
              <a:sym typeface="+mn-ea"/>
            </a:endParaRPr>
          </a:p>
          <a:p>
            <a:endParaRPr lang="zh-CN" altLang="en-US">
              <a:solidFill>
                <a:schemeClr val="bg1"/>
              </a:solidFill>
              <a:sym typeface="+mn-ea"/>
            </a:endParaRPr>
          </a:p>
          <a:p>
            <a:r>
              <a:rPr lang="zh-CN" altLang="en-US">
                <a:solidFill>
                  <a:schemeClr val="bg1"/>
                </a:solidFill>
                <a:sym typeface="+mn-ea"/>
              </a:rPr>
              <a:t>    while queue:</a:t>
            </a:r>
            <a:endParaRPr lang="zh-CN" altLang="en-US">
              <a:solidFill>
                <a:schemeClr val="bg1"/>
              </a:solidFill>
              <a:sym typeface="+mn-ea"/>
            </a:endParaRPr>
          </a:p>
          <a:p>
            <a:r>
              <a:rPr lang="zh-CN" altLang="en-US">
                <a:solidFill>
                  <a:schemeClr val="bg1"/>
                </a:solidFill>
                <a:sym typeface="+mn-ea"/>
              </a:rPr>
              <a:t>        node, level = queue.popleft()  # 取出队列中的第一个节点和层级</a:t>
            </a:r>
            <a:endParaRPr lang="zh-CN" altLang="en-US">
              <a:solidFill>
                <a:schemeClr val="bg1"/>
              </a:solidFill>
              <a:sym typeface="+mn-ea"/>
            </a:endParaRPr>
          </a:p>
          <a:p>
            <a:endParaRPr lang="zh-CN" altLang="en-US">
              <a:solidFill>
                <a:schemeClr val="bg1"/>
              </a:solidFill>
              <a:sym typeface="+mn-ea"/>
            </a:endParaRPr>
          </a:p>
          <a:p>
            <a:r>
              <a:rPr lang="zh-CN" altLang="en-US">
                <a:solidFill>
                  <a:schemeClr val="bg1"/>
                </a:solidFill>
                <a:sym typeface="+mn-ea"/>
              </a:rPr>
              <a:t>        result.append((node, level))  # 将节点和层级添加到结果中</a:t>
            </a:r>
            <a:endParaRPr lang="zh-CN" altLang="en-US">
              <a:solidFill>
                <a:schemeClr val="bg1"/>
              </a:solidFill>
              <a:sym typeface="+mn-ea"/>
            </a:endParaRPr>
          </a:p>
          <a:p>
            <a:endParaRPr lang="zh-CN" altLang="en-US">
              <a:solidFill>
                <a:schemeClr val="bg1"/>
              </a:solidFill>
              <a:sym typeface="+mn-ea"/>
            </a:endParaRPr>
          </a:p>
          <a:p>
            <a:r>
              <a:rPr lang="zh-CN" altLang="en-US">
                <a:solidFill>
                  <a:schemeClr val="bg1"/>
                </a:solidFill>
                <a:sym typeface="+mn-ea"/>
              </a:rPr>
              <a:t>        # 遍历当前节点的所有相邻节点</a:t>
            </a:r>
            <a:endParaRPr lang="zh-CN" altLang="en-US">
              <a:solidFill>
                <a:schemeClr val="bg1"/>
              </a:solidFill>
              <a:sym typeface="+mn-ea"/>
            </a:endParaRPr>
          </a:p>
          <a:p>
            <a:r>
              <a:rPr lang="zh-CN" altLang="en-US">
                <a:solidFill>
                  <a:schemeClr val="bg1"/>
                </a:solidFill>
                <a:sym typeface="+mn-ea"/>
              </a:rPr>
              <a:t>        for neighbor in graph[node]:</a:t>
            </a:r>
            <a:endParaRPr lang="zh-CN" altLang="en-US">
              <a:solidFill>
                <a:schemeClr val="bg1"/>
              </a:solidFill>
              <a:sym typeface="+mn-ea"/>
            </a:endParaRPr>
          </a:p>
          <a:p>
            <a:r>
              <a:rPr lang="zh-CN" altLang="en-US">
                <a:solidFill>
                  <a:schemeClr val="bg1"/>
                </a:solidFill>
                <a:sym typeface="+mn-ea"/>
              </a:rPr>
              <a:t>            if neighbor not in visited:</a:t>
            </a:r>
            <a:endParaRPr lang="zh-CN" altLang="en-US">
              <a:solidFill>
                <a:schemeClr val="bg1"/>
              </a:solidFill>
              <a:sym typeface="+mn-ea"/>
            </a:endParaRPr>
          </a:p>
          <a:p>
            <a:r>
              <a:rPr lang="zh-CN" altLang="en-US">
                <a:solidFill>
                  <a:schemeClr val="bg1"/>
                </a:solidFill>
                <a:sym typeface="+mn-ea"/>
              </a:rPr>
              <a:t>                visited.add(neighbor)  # 标记相邻节点为已访问</a:t>
            </a:r>
            <a:endParaRPr lang="zh-CN" altLang="en-US">
              <a:solidFill>
                <a:schemeClr val="bg1"/>
              </a:solidFill>
              <a:sym typeface="+mn-ea"/>
            </a:endParaRPr>
          </a:p>
          <a:p>
            <a:r>
              <a:rPr lang="zh-CN" altLang="en-US">
                <a:solidFill>
                  <a:schemeClr val="bg1"/>
                </a:solidFill>
                <a:sym typeface="+mn-ea"/>
              </a:rPr>
              <a:t>                queue.append((neighbor, level + 1))  # 将相邻节点加入队列，并记录层级</a:t>
            </a:r>
            <a:endParaRPr lang="zh-CN" altLang="en-US">
              <a:solidFill>
                <a:schemeClr val="bg1"/>
              </a:solidFill>
              <a:sym typeface="+mn-ea"/>
            </a:endParaRPr>
          </a:p>
          <a:p>
            <a:endParaRPr lang="zh-CN" altLang="en-US">
              <a:solidFill>
                <a:schemeClr val="bg1"/>
              </a:solidFill>
              <a:sym typeface="+mn-ea"/>
            </a:endParaRPr>
          </a:p>
          <a:p>
            <a:r>
              <a:rPr lang="zh-CN" altLang="en-US">
                <a:solidFill>
                  <a:schemeClr val="bg1"/>
                </a:solidFill>
                <a:sym typeface="+mn-ea"/>
              </a:rPr>
              <a:t>    return result  # 返回按访问顺序的结果</a:t>
            </a:r>
            <a:endParaRPr lang="zh-CN" altLang="en-US">
              <a:solidFill>
                <a:schemeClr val="bg1"/>
              </a:solidFill>
              <a:sym typeface="+mn-ea"/>
            </a:endParaRPr>
          </a:p>
          <a:p>
            <a:endParaRPr lang="zh-CN" altLang="en-US">
              <a:solidFill>
                <a:schemeClr val="bg1"/>
              </a:solidFill>
              <a:sym typeface="+mn-ea"/>
            </a:endParaRPr>
          </a:p>
          <a:p>
            <a:endParaRPr lang="zh-CN" altLang="en-US">
              <a:solidFill>
                <a:schemeClr val="bg1"/>
              </a:solidFill>
              <a:sym typeface="+mn-ea"/>
            </a:endParaRPr>
          </a:p>
        </p:txBody>
      </p:sp>
    </p:spTree>
    <p:custDataLst>
      <p:tags r:id="rId2"/>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2" name="文本框 1"/>
          <p:cNvSpPr txBox="1"/>
          <p:nvPr/>
        </p:nvSpPr>
        <p:spPr>
          <a:xfrm>
            <a:off x="772160" y="502920"/>
            <a:ext cx="10322560" cy="3692525"/>
          </a:xfrm>
          <a:prstGeom prst="rect">
            <a:avLst/>
          </a:prstGeom>
          <a:noFill/>
        </p:spPr>
        <p:txBody>
          <a:bodyPr wrap="square" rtlCol="0">
            <a:spAutoFit/>
          </a:bodyPr>
          <a:p>
            <a:r>
              <a:rPr lang="zh-CN" altLang="en-US">
                <a:solidFill>
                  <a:schemeClr val="bg1"/>
                </a:solidFill>
                <a:sym typeface="+mn-ea"/>
              </a:rPr>
              <a:t>graph = {</a:t>
            </a:r>
            <a:endParaRPr lang="zh-CN" altLang="en-US">
              <a:solidFill>
                <a:schemeClr val="bg1"/>
              </a:solidFill>
              <a:sym typeface="+mn-ea"/>
            </a:endParaRPr>
          </a:p>
          <a:p>
            <a:r>
              <a:rPr lang="zh-CN" altLang="en-US">
                <a:solidFill>
                  <a:schemeClr val="bg1"/>
                </a:solidFill>
                <a:sym typeface="+mn-ea"/>
              </a:rPr>
              <a:t>    "A": ["B", "C"],</a:t>
            </a:r>
            <a:endParaRPr lang="zh-CN" altLang="en-US">
              <a:solidFill>
                <a:schemeClr val="bg1"/>
              </a:solidFill>
              <a:sym typeface="+mn-ea"/>
            </a:endParaRPr>
          </a:p>
          <a:p>
            <a:r>
              <a:rPr lang="zh-CN" altLang="en-US">
                <a:solidFill>
                  <a:schemeClr val="bg1"/>
                </a:solidFill>
                <a:sym typeface="+mn-ea"/>
              </a:rPr>
              <a:t>    "B": ["A", "D", "E"],</a:t>
            </a:r>
            <a:endParaRPr lang="zh-CN" altLang="en-US">
              <a:solidFill>
                <a:schemeClr val="bg1"/>
              </a:solidFill>
              <a:sym typeface="+mn-ea"/>
            </a:endParaRPr>
          </a:p>
          <a:p>
            <a:r>
              <a:rPr lang="zh-CN" altLang="en-US">
                <a:solidFill>
                  <a:schemeClr val="bg1"/>
                </a:solidFill>
                <a:sym typeface="+mn-ea"/>
              </a:rPr>
              <a:t>    "C": ["A", "F"],</a:t>
            </a:r>
            <a:endParaRPr lang="zh-CN" altLang="en-US">
              <a:solidFill>
                <a:schemeClr val="bg1"/>
              </a:solidFill>
              <a:sym typeface="+mn-ea"/>
            </a:endParaRPr>
          </a:p>
          <a:p>
            <a:r>
              <a:rPr lang="zh-CN" altLang="en-US">
                <a:solidFill>
                  <a:schemeClr val="bg1"/>
                </a:solidFill>
                <a:sym typeface="+mn-ea"/>
              </a:rPr>
              <a:t>    "D": ["B"],</a:t>
            </a:r>
            <a:endParaRPr lang="zh-CN" altLang="en-US">
              <a:solidFill>
                <a:schemeClr val="bg1"/>
              </a:solidFill>
              <a:sym typeface="+mn-ea"/>
            </a:endParaRPr>
          </a:p>
          <a:p>
            <a:r>
              <a:rPr lang="zh-CN" altLang="en-US">
                <a:solidFill>
                  <a:schemeClr val="bg1"/>
                </a:solidFill>
                <a:sym typeface="+mn-ea"/>
              </a:rPr>
              <a:t>    "E": ["B", "F"],</a:t>
            </a:r>
            <a:endParaRPr lang="zh-CN" altLang="en-US">
              <a:solidFill>
                <a:schemeClr val="bg1"/>
              </a:solidFill>
              <a:sym typeface="+mn-ea"/>
            </a:endParaRPr>
          </a:p>
          <a:p>
            <a:r>
              <a:rPr lang="zh-CN" altLang="en-US">
                <a:solidFill>
                  <a:schemeClr val="bg1"/>
                </a:solidFill>
                <a:sym typeface="+mn-ea"/>
              </a:rPr>
              <a:t>    "F": ["C", "E"]</a:t>
            </a:r>
            <a:endParaRPr lang="zh-CN" altLang="en-US">
              <a:solidFill>
                <a:schemeClr val="bg1"/>
              </a:solidFill>
              <a:sym typeface="+mn-ea"/>
            </a:endParaRPr>
          </a:p>
          <a:p>
            <a:r>
              <a:rPr lang="zh-CN" altLang="en-US">
                <a:solidFill>
                  <a:schemeClr val="bg1"/>
                </a:solidFill>
                <a:sym typeface="+mn-ea"/>
              </a:rPr>
              <a:t>}</a:t>
            </a:r>
            <a:endParaRPr lang="zh-CN" altLang="en-US">
              <a:solidFill>
                <a:schemeClr val="bg1"/>
              </a:solidFill>
              <a:sym typeface="+mn-ea"/>
            </a:endParaRPr>
          </a:p>
          <a:p>
            <a:endParaRPr lang="zh-CN" altLang="en-US">
              <a:solidFill>
                <a:schemeClr val="bg1"/>
              </a:solidFill>
              <a:sym typeface="+mn-ea"/>
            </a:endParaRPr>
          </a:p>
          <a:p>
            <a:r>
              <a:rPr lang="zh-CN" altLang="en-US">
                <a:solidFill>
                  <a:schemeClr val="bg1"/>
                </a:solidFill>
                <a:sym typeface="+mn-ea"/>
              </a:rPr>
              <a:t>result = bfs(graph, "A")</a:t>
            </a:r>
            <a:endParaRPr lang="zh-CN" altLang="en-US">
              <a:solidFill>
                <a:schemeClr val="bg1"/>
              </a:solidFill>
              <a:sym typeface="+mn-ea"/>
            </a:endParaRPr>
          </a:p>
          <a:p>
            <a:endParaRPr lang="zh-CN" altLang="en-US">
              <a:solidFill>
                <a:schemeClr val="bg1"/>
              </a:solidFill>
              <a:sym typeface="+mn-ea"/>
            </a:endParaRPr>
          </a:p>
          <a:p>
            <a:r>
              <a:rPr lang="zh-CN" altLang="en-US">
                <a:solidFill>
                  <a:schemeClr val="bg1"/>
                </a:solidFill>
                <a:sym typeface="+mn-ea"/>
              </a:rPr>
              <a:t>for node, level in result:</a:t>
            </a:r>
            <a:endParaRPr lang="zh-CN" altLang="en-US">
              <a:solidFill>
                <a:schemeClr val="bg1"/>
              </a:solidFill>
              <a:sym typeface="+mn-ea"/>
            </a:endParaRPr>
          </a:p>
          <a:p>
            <a:r>
              <a:rPr lang="zh-CN" altLang="en-US">
                <a:solidFill>
                  <a:schemeClr val="bg1"/>
                </a:solidFill>
                <a:sym typeface="+mn-ea"/>
              </a:rPr>
              <a:t>    print(f"Node: {node}, Level: {level}")</a:t>
            </a:r>
            <a:endParaRPr lang="zh-CN" altLang="en-US">
              <a:solidFill>
                <a:schemeClr val="bg1"/>
              </a:solidFill>
              <a:sym typeface="+mn-ea"/>
            </a:endParaRPr>
          </a:p>
        </p:txBody>
      </p:sp>
    </p:spTree>
    <p:custDataLst>
      <p:tags r:id="rId2"/>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3" name="文本框 2"/>
          <p:cNvSpPr txBox="1"/>
          <p:nvPr/>
        </p:nvSpPr>
        <p:spPr>
          <a:xfrm>
            <a:off x="772160" y="613410"/>
            <a:ext cx="10322560" cy="4246245"/>
          </a:xfrm>
          <a:prstGeom prst="rect">
            <a:avLst/>
          </a:prstGeom>
          <a:noFill/>
        </p:spPr>
        <p:txBody>
          <a:bodyPr wrap="square" rtlCol="0">
            <a:spAutoFit/>
          </a:bodyPr>
          <a:p>
            <a:r>
              <a:rPr lang="zh-CN" altLang="en-US">
                <a:solidFill>
                  <a:schemeClr val="bg1"/>
                </a:solidFill>
              </a:rPr>
              <a:t>深度优先搜素算法：不全部保留结点，占用空间少；有回溯操作(即有入栈、出栈操作)，运行速度慢。</a:t>
            </a:r>
            <a:endParaRPr lang="zh-CN" altLang="en-US">
              <a:solidFill>
                <a:schemeClr val="bg1"/>
              </a:solidFill>
            </a:endParaRPr>
          </a:p>
          <a:p>
            <a:endParaRPr lang="zh-CN" altLang="en-US">
              <a:solidFill>
                <a:schemeClr val="bg1"/>
              </a:solidFill>
            </a:endParaRPr>
          </a:p>
          <a:p>
            <a:r>
              <a:rPr lang="zh-CN" altLang="en-US">
                <a:solidFill>
                  <a:schemeClr val="bg1"/>
                </a:solidFill>
              </a:rPr>
              <a:t>广度优先搜索算法：保留全部结点，占用空间大； 无回溯操作(即无入栈、出栈操作)，运行速度快。</a:t>
            </a:r>
            <a:endParaRPr lang="zh-CN" altLang="en-US">
              <a:solidFill>
                <a:schemeClr val="bg1"/>
              </a:solidFill>
            </a:endParaRPr>
          </a:p>
          <a:p>
            <a:endParaRPr lang="zh-CN" altLang="en-US">
              <a:solidFill>
                <a:schemeClr val="bg1"/>
              </a:solidFill>
            </a:endParaRPr>
          </a:p>
          <a:p>
            <a:r>
              <a:rPr lang="zh-CN" altLang="en-US">
                <a:solidFill>
                  <a:schemeClr val="bg1"/>
                </a:solidFill>
              </a:rPr>
              <a:t>通常深度优先搜索法不全部保留结点，扩展完的结点从数据库中弹出删去，这样，一般在数据库中存储的结点数就是深度值，因此它占用空间较少。</a:t>
            </a:r>
            <a:endParaRPr lang="zh-CN" altLang="en-US">
              <a:solidFill>
                <a:schemeClr val="bg1"/>
              </a:solidFill>
            </a:endParaRPr>
          </a:p>
          <a:p>
            <a:endParaRPr lang="zh-CN" altLang="en-US">
              <a:solidFill>
                <a:schemeClr val="bg1"/>
              </a:solidFill>
            </a:endParaRPr>
          </a:p>
          <a:p>
            <a:r>
              <a:rPr lang="zh-CN" altLang="en-US">
                <a:solidFill>
                  <a:schemeClr val="bg1"/>
                </a:solidFill>
              </a:rPr>
              <a:t>所以，当搜索树的结点较多，用其它方法易产生内存溢出时，深度优先搜索不失为一种有效的求解方法。</a:t>
            </a:r>
            <a:endParaRPr lang="zh-CN" altLang="en-US">
              <a:solidFill>
                <a:schemeClr val="bg1"/>
              </a:solidFill>
            </a:endParaRPr>
          </a:p>
          <a:p>
            <a:endParaRPr lang="zh-CN" altLang="en-US">
              <a:solidFill>
                <a:schemeClr val="bg1"/>
              </a:solidFill>
            </a:endParaRPr>
          </a:p>
          <a:p>
            <a:r>
              <a:rPr lang="zh-CN" altLang="en-US">
                <a:solidFill>
                  <a:schemeClr val="bg1"/>
                </a:solidFill>
              </a:rPr>
              <a:t>广度优先搜索算法，一般需存储产生的所有结点，占用的存储空间要比深度优先搜索大得多，因此，程序设计中，必须考虑溢出和节省内存空间的问题。</a:t>
            </a:r>
            <a:endParaRPr lang="zh-CN" altLang="en-US">
              <a:solidFill>
                <a:schemeClr val="bg1"/>
              </a:solidFill>
            </a:endParaRPr>
          </a:p>
          <a:p>
            <a:endParaRPr lang="zh-CN" altLang="en-US">
              <a:solidFill>
                <a:schemeClr val="bg1"/>
              </a:solidFill>
            </a:endParaRPr>
          </a:p>
          <a:p>
            <a:r>
              <a:rPr lang="zh-CN" altLang="en-US">
                <a:solidFill>
                  <a:schemeClr val="bg1"/>
                </a:solidFill>
              </a:rPr>
              <a:t>但广度优先搜索法一般无回溯操作，即入栈和出栈的操作，所以运行速度比深度优先搜索要快些</a:t>
            </a:r>
            <a:endParaRPr lang="zh-CN" altLang="en-US">
              <a:solidFill>
                <a:schemeClr val="bg1"/>
              </a:solidFill>
            </a:endParaRPr>
          </a:p>
          <a:p>
            <a:endParaRPr lang="zh-CN" altLang="en-US">
              <a:solidFill>
                <a:schemeClr val="bg1"/>
              </a:solidFill>
            </a:endParaRPr>
          </a:p>
        </p:txBody>
      </p:sp>
    </p:spTree>
    <p:custDataLst>
      <p:tags r:id="rId2"/>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3" name="文本框 2"/>
          <p:cNvSpPr txBox="1"/>
          <p:nvPr/>
        </p:nvSpPr>
        <p:spPr>
          <a:xfrm>
            <a:off x="772160" y="454025"/>
            <a:ext cx="10322560" cy="2511425"/>
          </a:xfrm>
          <a:prstGeom prst="rect">
            <a:avLst/>
          </a:prstGeom>
          <a:noFill/>
        </p:spPr>
        <p:txBody>
          <a:bodyPr wrap="square" rtlCol="0">
            <a:noAutofit/>
          </a:bodyPr>
          <a:p>
            <a:r>
              <a:rPr lang="zh-CN" altLang="en-US">
                <a:solidFill>
                  <a:schemeClr val="bg1"/>
                </a:solidFill>
              </a:rPr>
              <a:t>迪杰斯特拉(Dijkstra)算法</a:t>
            </a:r>
            <a:endParaRPr lang="zh-CN" altLang="en-US">
              <a:solidFill>
                <a:schemeClr val="bg1"/>
              </a:solidFill>
            </a:endParaRPr>
          </a:p>
          <a:p>
            <a:endParaRPr lang="zh-CN" altLang="en-US">
              <a:solidFill>
                <a:schemeClr val="bg1"/>
              </a:solidFill>
            </a:endParaRPr>
          </a:p>
          <a:p>
            <a:r>
              <a:rPr lang="zh-CN" altLang="en-US">
                <a:solidFill>
                  <a:schemeClr val="bg1"/>
                </a:solidFill>
              </a:rPr>
              <a:t>迪杰斯特拉算法是由荷兰计算机科学家在1956年发现的算法，此算法使用类似广度优先搜索的方法解决了带权图的单源最短路径问题。</a:t>
            </a:r>
            <a:endParaRPr lang="zh-CN" altLang="en-US">
              <a:solidFill>
                <a:schemeClr val="bg1"/>
              </a:solidFill>
            </a:endParaRPr>
          </a:p>
          <a:p>
            <a:r>
              <a:rPr lang="zh-CN" altLang="en-US">
                <a:solidFill>
                  <a:schemeClr val="bg1"/>
                </a:solidFill>
              </a:rPr>
              <a:t>核心思想</a:t>
            </a:r>
            <a:endParaRPr lang="zh-CN" altLang="en-US">
              <a:solidFill>
                <a:schemeClr val="bg1"/>
              </a:solidFill>
            </a:endParaRPr>
          </a:p>
          <a:p>
            <a:endParaRPr lang="zh-CN" altLang="en-US">
              <a:solidFill>
                <a:schemeClr val="bg1"/>
              </a:solidFill>
            </a:endParaRPr>
          </a:p>
          <a:p>
            <a:r>
              <a:rPr lang="zh-CN" altLang="en-US">
                <a:solidFill>
                  <a:schemeClr val="bg1"/>
                </a:solidFill>
              </a:rPr>
              <a:t>1. 选定一个点，这个点满足两个条件：1.未被选过，2.距离最短</a:t>
            </a:r>
            <a:endParaRPr lang="zh-CN" altLang="en-US">
              <a:solidFill>
                <a:schemeClr val="bg1"/>
              </a:solidFill>
            </a:endParaRPr>
          </a:p>
          <a:p>
            <a:endParaRPr lang="zh-CN" altLang="en-US">
              <a:solidFill>
                <a:schemeClr val="bg1"/>
              </a:solidFill>
            </a:endParaRPr>
          </a:p>
          <a:p>
            <a:r>
              <a:rPr lang="zh-CN" altLang="en-US">
                <a:solidFill>
                  <a:schemeClr val="bg1"/>
                </a:solidFill>
              </a:rPr>
              <a:t>2. 对于这个点的所有邻近点去尝试松弛</a:t>
            </a:r>
            <a:endParaRPr lang="zh-CN" altLang="en-US">
              <a:solidFill>
                <a:schemeClr val="bg1"/>
              </a:solidFill>
            </a:endParaRPr>
          </a:p>
        </p:txBody>
      </p:sp>
      <p:pic>
        <p:nvPicPr>
          <p:cNvPr id="2" name="图片 1"/>
          <p:cNvPicPr>
            <a:picLocks noChangeAspect="1"/>
          </p:cNvPicPr>
          <p:nvPr/>
        </p:nvPicPr>
        <p:blipFill>
          <a:blip r:embed="rId2"/>
          <a:stretch>
            <a:fillRect/>
          </a:stretch>
        </p:blipFill>
        <p:spPr>
          <a:xfrm>
            <a:off x="5005070" y="2706370"/>
            <a:ext cx="6374130" cy="3919855"/>
          </a:xfrm>
          <a:prstGeom prst="rect">
            <a:avLst/>
          </a:prstGeom>
        </p:spPr>
      </p:pic>
    </p:spTree>
    <p:custDataLst>
      <p:tags r:id="rId3"/>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3" name="文本框 2"/>
          <p:cNvSpPr txBox="1"/>
          <p:nvPr/>
        </p:nvSpPr>
        <p:spPr>
          <a:xfrm>
            <a:off x="772160" y="454025"/>
            <a:ext cx="10322560" cy="2511425"/>
          </a:xfrm>
          <a:prstGeom prst="rect">
            <a:avLst/>
          </a:prstGeom>
          <a:noFill/>
        </p:spPr>
        <p:txBody>
          <a:bodyPr wrap="square" rtlCol="0">
            <a:noAutofit/>
          </a:bodyPr>
          <a:p>
            <a:r>
              <a:rPr lang="zh-CN" altLang="en-US">
                <a:solidFill>
                  <a:schemeClr val="bg1"/>
                </a:solidFill>
              </a:rPr>
              <a:t>import heapq</a:t>
            </a:r>
            <a:endParaRPr lang="zh-CN" altLang="en-US">
              <a:solidFill>
                <a:schemeClr val="bg1"/>
              </a:solidFill>
            </a:endParaRPr>
          </a:p>
          <a:p>
            <a:endParaRPr lang="zh-CN" altLang="en-US">
              <a:solidFill>
                <a:schemeClr val="bg1"/>
              </a:solidFill>
            </a:endParaRPr>
          </a:p>
          <a:p>
            <a:r>
              <a:rPr lang="zh-CN" altLang="en-US">
                <a:solidFill>
                  <a:schemeClr val="bg1"/>
                </a:solidFill>
              </a:rPr>
              <a:t>def dijkstra(graph, start, end):</a:t>
            </a:r>
            <a:endParaRPr lang="zh-CN" altLang="en-US">
              <a:solidFill>
                <a:schemeClr val="bg1"/>
              </a:solidFill>
            </a:endParaRPr>
          </a:p>
          <a:p>
            <a:r>
              <a:rPr lang="zh-CN" altLang="en-US">
                <a:solidFill>
                  <a:schemeClr val="bg1"/>
                </a:solidFill>
              </a:rPr>
              <a:t>    distances = {node: float('inf') for node in graph}</a:t>
            </a:r>
            <a:endParaRPr lang="zh-CN" altLang="en-US">
              <a:solidFill>
                <a:schemeClr val="bg1"/>
              </a:solidFill>
            </a:endParaRPr>
          </a:p>
          <a:p>
            <a:r>
              <a:rPr lang="zh-CN" altLang="en-US">
                <a:solidFill>
                  <a:schemeClr val="bg1"/>
                </a:solidFill>
              </a:rPr>
              <a:t>    distances[start] = 0</a:t>
            </a:r>
            <a:endParaRPr lang="zh-CN" altLang="en-US">
              <a:solidFill>
                <a:schemeClr val="bg1"/>
              </a:solidFill>
            </a:endParaRPr>
          </a:p>
          <a:p>
            <a:r>
              <a:rPr lang="zh-CN" altLang="en-US">
                <a:solidFill>
                  <a:schemeClr val="bg1"/>
                </a:solidFill>
              </a:rPr>
              <a:t>    queue = [(0, start)]</a:t>
            </a:r>
            <a:endParaRPr lang="zh-CN" altLang="en-US">
              <a:solidFill>
                <a:schemeClr val="bg1"/>
              </a:solidFill>
            </a:endParaRPr>
          </a:p>
          <a:p>
            <a:r>
              <a:rPr lang="zh-CN" altLang="en-US">
                <a:solidFill>
                  <a:schemeClr val="bg1"/>
                </a:solidFill>
              </a:rPr>
              <a:t>    previous = {}</a:t>
            </a:r>
            <a:endParaRPr lang="zh-CN" altLang="en-US">
              <a:solidFill>
                <a:schemeClr val="bg1"/>
              </a:solidFill>
            </a:endParaRPr>
          </a:p>
          <a:p>
            <a:endParaRPr lang="zh-CN" altLang="en-US">
              <a:solidFill>
                <a:schemeClr val="bg1"/>
              </a:solidFill>
            </a:endParaRPr>
          </a:p>
          <a:p>
            <a:r>
              <a:rPr lang="zh-CN" altLang="en-US">
                <a:solidFill>
                  <a:schemeClr val="bg1"/>
                </a:solidFill>
              </a:rPr>
              <a:t>    while queue:</a:t>
            </a:r>
            <a:endParaRPr lang="zh-CN" altLang="en-US">
              <a:solidFill>
                <a:schemeClr val="bg1"/>
              </a:solidFill>
            </a:endParaRPr>
          </a:p>
          <a:p>
            <a:r>
              <a:rPr lang="zh-CN" altLang="en-US">
                <a:solidFill>
                  <a:schemeClr val="bg1"/>
                </a:solidFill>
              </a:rPr>
              <a:t>        current_distance, current_node = heapq.heappop(queue)</a:t>
            </a:r>
            <a:endParaRPr lang="zh-CN" altLang="en-US">
              <a:solidFill>
                <a:schemeClr val="bg1"/>
              </a:solidFill>
            </a:endParaRPr>
          </a:p>
          <a:p>
            <a:endParaRPr lang="zh-CN" altLang="en-US">
              <a:solidFill>
                <a:schemeClr val="bg1"/>
              </a:solidFill>
            </a:endParaRPr>
          </a:p>
          <a:p>
            <a:r>
              <a:rPr lang="zh-CN" altLang="en-US">
                <a:solidFill>
                  <a:schemeClr val="bg1"/>
                </a:solidFill>
              </a:rPr>
              <a:t>        if current_node == end:</a:t>
            </a:r>
            <a:endParaRPr lang="zh-CN" altLang="en-US">
              <a:solidFill>
                <a:schemeClr val="bg1"/>
              </a:solidFill>
            </a:endParaRPr>
          </a:p>
          <a:p>
            <a:r>
              <a:rPr lang="zh-CN" altLang="en-US">
                <a:solidFill>
                  <a:schemeClr val="bg1"/>
                </a:solidFill>
              </a:rPr>
              <a:t>            break</a:t>
            </a:r>
            <a:endParaRPr lang="zh-CN" altLang="en-US">
              <a:solidFill>
                <a:schemeClr val="bg1"/>
              </a:solidFill>
            </a:endParaRPr>
          </a:p>
          <a:p>
            <a:endParaRPr lang="zh-CN" altLang="en-US">
              <a:solidFill>
                <a:schemeClr val="bg1"/>
              </a:solidFill>
            </a:endParaRPr>
          </a:p>
          <a:p>
            <a:r>
              <a:rPr lang="zh-CN" altLang="en-US">
                <a:solidFill>
                  <a:schemeClr val="bg1"/>
                </a:solidFill>
              </a:rPr>
              <a:t>        if current_distance &gt; distances[current_node]:</a:t>
            </a:r>
            <a:endParaRPr lang="zh-CN" altLang="en-US">
              <a:solidFill>
                <a:schemeClr val="bg1"/>
              </a:solidFill>
            </a:endParaRPr>
          </a:p>
          <a:p>
            <a:r>
              <a:rPr lang="zh-CN" altLang="en-US">
                <a:solidFill>
                  <a:schemeClr val="bg1"/>
                </a:solidFill>
              </a:rPr>
              <a:t>            continue</a:t>
            </a:r>
            <a:endParaRPr lang="zh-CN" altLang="en-US">
              <a:solidFill>
                <a:schemeClr val="bg1"/>
              </a:solidFill>
            </a:endParaRPr>
          </a:p>
          <a:p>
            <a:endParaRPr lang="zh-CN" altLang="en-US">
              <a:solidFill>
                <a:schemeClr val="bg1"/>
              </a:solidFill>
            </a:endParaRPr>
          </a:p>
          <a:p>
            <a:r>
              <a:rPr lang="zh-CN" altLang="en-US">
                <a:solidFill>
                  <a:schemeClr val="bg1"/>
                </a:solidFill>
              </a:rPr>
              <a:t>        for neighbor, weight in graph[current_node].items():</a:t>
            </a:r>
            <a:endParaRPr lang="zh-CN" altLang="en-US">
              <a:solidFill>
                <a:schemeClr val="bg1"/>
              </a:solidFill>
            </a:endParaRPr>
          </a:p>
          <a:p>
            <a:r>
              <a:rPr lang="zh-CN" altLang="en-US">
                <a:solidFill>
                  <a:schemeClr val="bg1"/>
                </a:solidFill>
              </a:rPr>
              <a:t>            distance = current_distance + weight</a:t>
            </a:r>
            <a:endParaRPr lang="zh-CN" altLang="en-US">
              <a:solidFill>
                <a:schemeClr val="bg1"/>
              </a:solidFill>
            </a:endParaRPr>
          </a:p>
          <a:p>
            <a:endParaRPr lang="zh-CN" altLang="en-US">
              <a:solidFill>
                <a:schemeClr val="bg1"/>
              </a:solidFill>
            </a:endParaRPr>
          </a:p>
        </p:txBody>
      </p:sp>
    </p:spTree>
    <p:custDataLst>
      <p:tags r:id="rId2"/>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3" name="文本框 2"/>
          <p:cNvSpPr txBox="1"/>
          <p:nvPr/>
        </p:nvSpPr>
        <p:spPr>
          <a:xfrm>
            <a:off x="772160" y="454025"/>
            <a:ext cx="10322560" cy="2511425"/>
          </a:xfrm>
          <a:prstGeom prst="rect">
            <a:avLst/>
          </a:prstGeom>
          <a:noFill/>
        </p:spPr>
        <p:txBody>
          <a:bodyPr wrap="square" rtlCol="0">
            <a:noAutofit/>
          </a:bodyPr>
          <a:p>
            <a:endParaRPr lang="zh-CN" altLang="en-US">
              <a:solidFill>
                <a:schemeClr val="bg1"/>
              </a:solidFill>
            </a:endParaRPr>
          </a:p>
          <a:p>
            <a:r>
              <a:rPr lang="zh-CN" altLang="en-US">
                <a:solidFill>
                  <a:schemeClr val="bg1"/>
                </a:solidFill>
                <a:sym typeface="+mn-ea"/>
              </a:rPr>
              <a:t>            if distance &lt; distances[neighbor]:</a:t>
            </a:r>
            <a:endParaRPr lang="zh-CN" altLang="en-US">
              <a:solidFill>
                <a:schemeClr val="bg1"/>
              </a:solidFill>
            </a:endParaRPr>
          </a:p>
          <a:p>
            <a:r>
              <a:rPr lang="zh-CN" altLang="en-US">
                <a:solidFill>
                  <a:schemeClr val="bg1"/>
                </a:solidFill>
                <a:sym typeface="+mn-ea"/>
              </a:rPr>
              <a:t>                distances[neighbor] = distance</a:t>
            </a:r>
            <a:endParaRPr lang="zh-CN" altLang="en-US">
              <a:solidFill>
                <a:schemeClr val="bg1"/>
              </a:solidFill>
            </a:endParaRPr>
          </a:p>
          <a:p>
            <a:r>
              <a:rPr lang="zh-CN" altLang="en-US">
                <a:solidFill>
                  <a:schemeClr val="bg1"/>
                </a:solidFill>
                <a:sym typeface="+mn-ea"/>
              </a:rPr>
              <a:t>                previous[neighbor] = current_node</a:t>
            </a:r>
            <a:endParaRPr lang="zh-CN" altLang="en-US">
              <a:solidFill>
                <a:schemeClr val="bg1"/>
              </a:solidFill>
            </a:endParaRPr>
          </a:p>
          <a:p>
            <a:r>
              <a:rPr lang="zh-CN" altLang="en-US">
                <a:solidFill>
                  <a:schemeClr val="bg1"/>
                </a:solidFill>
                <a:sym typeface="+mn-ea"/>
              </a:rPr>
              <a:t>                heapq.heappush(queue, (distance, neighbor))</a:t>
            </a:r>
            <a:endParaRPr lang="zh-CN" altLang="en-US">
              <a:solidFill>
                <a:schemeClr val="bg1"/>
              </a:solidFill>
            </a:endParaRPr>
          </a:p>
          <a:p>
            <a:endParaRPr lang="zh-CN" altLang="en-US">
              <a:solidFill>
                <a:schemeClr val="bg1"/>
              </a:solidFill>
            </a:endParaRPr>
          </a:p>
          <a:p>
            <a:r>
              <a:rPr lang="zh-CN" altLang="en-US">
                <a:solidFill>
                  <a:schemeClr val="bg1"/>
                </a:solidFill>
                <a:sym typeface="+mn-ea"/>
              </a:rPr>
              <a:t>    path = []</a:t>
            </a:r>
            <a:endParaRPr lang="zh-CN" altLang="en-US">
              <a:solidFill>
                <a:schemeClr val="bg1"/>
              </a:solidFill>
            </a:endParaRPr>
          </a:p>
          <a:p>
            <a:r>
              <a:rPr lang="zh-CN" altLang="en-US">
                <a:solidFill>
                  <a:schemeClr val="bg1"/>
                </a:solidFill>
                <a:sym typeface="+mn-ea"/>
              </a:rPr>
              <a:t>    current = end</a:t>
            </a:r>
            <a:endParaRPr lang="zh-CN" altLang="en-US">
              <a:solidFill>
                <a:schemeClr val="bg1"/>
              </a:solidFill>
            </a:endParaRPr>
          </a:p>
          <a:p>
            <a:endParaRPr lang="zh-CN" altLang="en-US">
              <a:solidFill>
                <a:schemeClr val="bg1"/>
              </a:solidFill>
            </a:endParaRPr>
          </a:p>
          <a:p>
            <a:r>
              <a:rPr lang="zh-CN" altLang="en-US">
                <a:solidFill>
                  <a:schemeClr val="bg1"/>
                </a:solidFill>
                <a:sym typeface="+mn-ea"/>
              </a:rPr>
              <a:t>    while current != start:</a:t>
            </a:r>
            <a:endParaRPr lang="zh-CN" altLang="en-US">
              <a:solidFill>
                <a:schemeClr val="bg1"/>
              </a:solidFill>
            </a:endParaRPr>
          </a:p>
          <a:p>
            <a:r>
              <a:rPr lang="zh-CN" altLang="en-US">
                <a:solidFill>
                  <a:schemeClr val="bg1"/>
                </a:solidFill>
                <a:sym typeface="+mn-ea"/>
              </a:rPr>
              <a:t>        path.insert(0, current)</a:t>
            </a:r>
            <a:endParaRPr lang="zh-CN" altLang="en-US">
              <a:solidFill>
                <a:schemeClr val="bg1"/>
              </a:solidFill>
            </a:endParaRPr>
          </a:p>
          <a:p>
            <a:r>
              <a:rPr lang="zh-CN" altLang="en-US">
                <a:solidFill>
                  <a:schemeClr val="bg1"/>
                </a:solidFill>
                <a:sym typeface="+mn-ea"/>
              </a:rPr>
              <a:t>        current = previous[current]</a:t>
            </a:r>
            <a:endParaRPr lang="zh-CN" altLang="en-US">
              <a:solidFill>
                <a:schemeClr val="bg1"/>
              </a:solidFill>
            </a:endParaRPr>
          </a:p>
          <a:p>
            <a:endParaRPr lang="zh-CN" altLang="en-US">
              <a:solidFill>
                <a:schemeClr val="bg1"/>
              </a:solidFill>
            </a:endParaRPr>
          </a:p>
          <a:p>
            <a:r>
              <a:rPr lang="zh-CN" altLang="en-US">
                <a:solidFill>
                  <a:schemeClr val="bg1"/>
                </a:solidFill>
                <a:sym typeface="+mn-ea"/>
              </a:rPr>
              <a:t>    path.insert(0, start)</a:t>
            </a:r>
            <a:endParaRPr lang="zh-CN" altLang="en-US">
              <a:solidFill>
                <a:schemeClr val="bg1"/>
              </a:solidFill>
            </a:endParaRPr>
          </a:p>
          <a:p>
            <a:r>
              <a:rPr lang="zh-CN" altLang="en-US">
                <a:solidFill>
                  <a:schemeClr val="bg1"/>
                </a:solidFill>
                <a:sym typeface="+mn-ea"/>
              </a:rPr>
              <a:t>    return path</a:t>
            </a:r>
            <a:endParaRPr lang="zh-CN" altLang="en-US">
              <a:solidFill>
                <a:schemeClr val="bg1"/>
              </a:solidFill>
            </a:endParaRPr>
          </a:p>
          <a:p>
            <a:endParaRPr lang="zh-CN" altLang="en-US">
              <a:solidFill>
                <a:schemeClr val="bg1"/>
              </a:solidFill>
            </a:endParaRPr>
          </a:p>
          <a:p>
            <a:endParaRPr lang="zh-CN" altLang="en-US">
              <a:solidFill>
                <a:schemeClr val="bg1"/>
              </a:solidFill>
            </a:endParaRPr>
          </a:p>
        </p:txBody>
      </p:sp>
    </p:spTree>
    <p:custDataLst>
      <p:tags r:id="rId2"/>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3" name="文本框 2"/>
          <p:cNvSpPr txBox="1"/>
          <p:nvPr/>
        </p:nvSpPr>
        <p:spPr>
          <a:xfrm>
            <a:off x="772160" y="454025"/>
            <a:ext cx="10322560" cy="2511425"/>
          </a:xfrm>
          <a:prstGeom prst="rect">
            <a:avLst/>
          </a:prstGeom>
          <a:noFill/>
        </p:spPr>
        <p:txBody>
          <a:bodyPr wrap="square" rtlCol="0">
            <a:noAutofit/>
          </a:bodyPr>
          <a:p>
            <a:r>
              <a:rPr lang="zh-CN" altLang="en-US">
                <a:solidFill>
                  <a:schemeClr val="bg1"/>
                </a:solidFill>
                <a:sym typeface="+mn-ea"/>
              </a:rPr>
              <a:t># 使用示例</a:t>
            </a:r>
            <a:endParaRPr lang="zh-CN" altLang="en-US">
              <a:solidFill>
                <a:schemeClr val="bg1"/>
              </a:solidFill>
            </a:endParaRPr>
          </a:p>
          <a:p>
            <a:r>
              <a:rPr lang="zh-CN" altLang="en-US">
                <a:solidFill>
                  <a:schemeClr val="bg1"/>
                </a:solidFill>
                <a:sym typeface="+mn-ea"/>
              </a:rPr>
              <a:t>graph = {</a:t>
            </a:r>
            <a:endParaRPr lang="zh-CN" altLang="en-US">
              <a:solidFill>
                <a:schemeClr val="bg1"/>
              </a:solidFill>
            </a:endParaRPr>
          </a:p>
          <a:p>
            <a:r>
              <a:rPr lang="zh-CN" altLang="en-US">
                <a:solidFill>
                  <a:schemeClr val="bg1"/>
                </a:solidFill>
                <a:sym typeface="+mn-ea"/>
              </a:rPr>
              <a:t>    'A': {'B': 5, 'C': 3},</a:t>
            </a:r>
            <a:endParaRPr lang="zh-CN" altLang="en-US">
              <a:solidFill>
                <a:schemeClr val="bg1"/>
              </a:solidFill>
            </a:endParaRPr>
          </a:p>
          <a:p>
            <a:r>
              <a:rPr lang="zh-CN" altLang="en-US">
                <a:solidFill>
                  <a:schemeClr val="bg1"/>
                </a:solidFill>
                <a:sym typeface="+mn-ea"/>
              </a:rPr>
              <a:t>    'B': {'A': 5, 'C': 2, 'D': 1},</a:t>
            </a:r>
            <a:endParaRPr lang="zh-CN" altLang="en-US">
              <a:solidFill>
                <a:schemeClr val="bg1"/>
              </a:solidFill>
            </a:endParaRPr>
          </a:p>
          <a:p>
            <a:r>
              <a:rPr lang="zh-CN" altLang="en-US">
                <a:solidFill>
                  <a:schemeClr val="bg1"/>
                </a:solidFill>
                <a:sym typeface="+mn-ea"/>
              </a:rPr>
              <a:t>    'C': {'A': 3, 'B': 2, 'D': 4, 'E': 6},</a:t>
            </a:r>
            <a:endParaRPr lang="zh-CN" altLang="en-US">
              <a:solidFill>
                <a:schemeClr val="bg1"/>
              </a:solidFill>
            </a:endParaRPr>
          </a:p>
          <a:p>
            <a:r>
              <a:rPr lang="zh-CN" altLang="en-US">
                <a:solidFill>
                  <a:schemeClr val="bg1"/>
                </a:solidFill>
                <a:sym typeface="+mn-ea"/>
              </a:rPr>
              <a:t>    'D': {'B': 1, 'C': 4, 'E': 8},</a:t>
            </a:r>
            <a:endParaRPr lang="zh-CN" altLang="en-US">
              <a:solidFill>
                <a:schemeClr val="bg1"/>
              </a:solidFill>
            </a:endParaRPr>
          </a:p>
          <a:p>
            <a:r>
              <a:rPr lang="zh-CN" altLang="en-US">
                <a:solidFill>
                  <a:schemeClr val="bg1"/>
                </a:solidFill>
                <a:sym typeface="+mn-ea"/>
              </a:rPr>
              <a:t>    'E': {'C': 6, 'D': 8}</a:t>
            </a:r>
            <a:endParaRPr lang="zh-CN" altLang="en-US">
              <a:solidFill>
                <a:schemeClr val="bg1"/>
              </a:solidFill>
            </a:endParaRPr>
          </a:p>
          <a:p>
            <a:r>
              <a:rPr lang="zh-CN" altLang="en-US">
                <a:solidFill>
                  <a:schemeClr val="bg1"/>
                </a:solidFill>
                <a:sym typeface="+mn-ea"/>
              </a:rPr>
              <a:t>}</a:t>
            </a:r>
            <a:endParaRPr lang="zh-CN" altLang="en-US">
              <a:solidFill>
                <a:schemeClr val="bg1"/>
              </a:solidFill>
            </a:endParaRPr>
          </a:p>
          <a:p>
            <a:endParaRPr lang="zh-CN" altLang="en-US">
              <a:solidFill>
                <a:schemeClr val="bg1"/>
              </a:solidFill>
            </a:endParaRPr>
          </a:p>
          <a:p>
            <a:r>
              <a:rPr lang="zh-CN" altLang="en-US">
                <a:solidFill>
                  <a:schemeClr val="bg1"/>
                </a:solidFill>
                <a:sym typeface="+mn-ea"/>
              </a:rPr>
              <a:t>start_node = 'A'</a:t>
            </a:r>
            <a:endParaRPr lang="zh-CN" altLang="en-US">
              <a:solidFill>
                <a:schemeClr val="bg1"/>
              </a:solidFill>
            </a:endParaRPr>
          </a:p>
          <a:p>
            <a:r>
              <a:rPr lang="zh-CN" altLang="en-US">
                <a:solidFill>
                  <a:schemeClr val="bg1"/>
                </a:solidFill>
                <a:sym typeface="+mn-ea"/>
              </a:rPr>
              <a:t>end_node = 'E'</a:t>
            </a:r>
            <a:endParaRPr lang="zh-CN" altLang="en-US">
              <a:solidFill>
                <a:schemeClr val="bg1"/>
              </a:solidFill>
            </a:endParaRPr>
          </a:p>
          <a:p>
            <a:endParaRPr lang="zh-CN" altLang="en-US">
              <a:solidFill>
                <a:schemeClr val="bg1"/>
              </a:solidFill>
            </a:endParaRPr>
          </a:p>
          <a:p>
            <a:r>
              <a:rPr lang="zh-CN" altLang="en-US">
                <a:solidFill>
                  <a:schemeClr val="bg1"/>
                </a:solidFill>
                <a:sym typeface="+mn-ea"/>
              </a:rPr>
              <a:t>shortest_path = dijkstra(graph, start_node, end_node)</a:t>
            </a:r>
            <a:endParaRPr lang="zh-CN" altLang="en-US">
              <a:solidFill>
                <a:schemeClr val="bg1"/>
              </a:solidFill>
            </a:endParaRPr>
          </a:p>
          <a:p>
            <a:r>
              <a:rPr lang="zh-CN" altLang="en-US">
                <a:solidFill>
                  <a:schemeClr val="bg1"/>
                </a:solidFill>
                <a:sym typeface="+mn-ea"/>
              </a:rPr>
              <a:t>print(shortest_path)</a:t>
            </a:r>
            <a:endParaRPr lang="zh-CN" altLang="en-US">
              <a:solidFill>
                <a:schemeClr val="bg1"/>
              </a:solidFill>
            </a:endParaRPr>
          </a:p>
          <a:p>
            <a:endParaRPr lang="zh-CN" altLang="en-US">
              <a:solidFill>
                <a:schemeClr val="bg1"/>
              </a:solidFill>
            </a:endParaRPr>
          </a:p>
        </p:txBody>
      </p:sp>
    </p:spTree>
    <p:custDataLst>
      <p:tags r:id="rId2"/>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6" name="图片 5" descr="wallhaven-nep7ok_3840x2160"/>
          <p:cNvPicPr>
            <a:picLocks noChangeAspect="1"/>
          </p:cNvPicPr>
          <p:nvPr/>
        </p:nvPicPr>
        <p:blipFill>
          <a:blip r:embed="rId1"/>
          <a:stretch>
            <a:fillRect/>
          </a:stretch>
        </p:blipFill>
        <p:spPr>
          <a:xfrm>
            <a:off x="0" y="0"/>
            <a:ext cx="12192000" cy="6858000"/>
          </a:xfrm>
          <a:prstGeom prst="rect">
            <a:avLst/>
          </a:prstGeom>
        </p:spPr>
      </p:pic>
      <p:pic>
        <p:nvPicPr>
          <p:cNvPr id="4" name="内容占位符 3"/>
          <p:cNvPicPr>
            <a:picLocks noChangeAspect="1"/>
          </p:cNvPicPr>
          <p:nvPr>
            <p:ph idx="1"/>
          </p:nvPr>
        </p:nvPicPr>
        <p:blipFill>
          <a:blip r:embed="rId2"/>
          <a:stretch>
            <a:fillRect/>
          </a:stretch>
        </p:blipFill>
        <p:spPr>
          <a:xfrm>
            <a:off x="1924685" y="73025"/>
            <a:ext cx="4791075" cy="3263265"/>
          </a:xfrm>
          <a:prstGeom prst="rect">
            <a:avLst/>
          </a:prstGeom>
        </p:spPr>
      </p:pic>
      <p:pic>
        <p:nvPicPr>
          <p:cNvPr id="7" name="图片 6"/>
          <p:cNvPicPr>
            <a:picLocks noChangeAspect="1"/>
          </p:cNvPicPr>
          <p:nvPr/>
        </p:nvPicPr>
        <p:blipFill>
          <a:blip r:embed="rId3"/>
          <a:stretch>
            <a:fillRect/>
          </a:stretch>
        </p:blipFill>
        <p:spPr>
          <a:xfrm>
            <a:off x="3148330" y="3525520"/>
            <a:ext cx="8093710" cy="3269615"/>
          </a:xfrm>
          <a:prstGeom prst="rect">
            <a:avLst/>
          </a:prstGeom>
        </p:spPr>
      </p:pic>
    </p:spTree>
    <p:custDataLst>
      <p:tags r:id="rId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pic>
        <p:nvPicPr>
          <p:cNvPr id="6" name="图片 5"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2" name="文本框 1"/>
          <p:cNvSpPr txBox="1"/>
          <p:nvPr/>
        </p:nvSpPr>
        <p:spPr>
          <a:xfrm>
            <a:off x="1130935" y="197485"/>
            <a:ext cx="9807575" cy="6185535"/>
          </a:xfrm>
          <a:prstGeom prst="rect">
            <a:avLst/>
          </a:prstGeom>
          <a:noFill/>
        </p:spPr>
        <p:txBody>
          <a:bodyPr wrap="square" rtlCol="0">
            <a:spAutoFit/>
          </a:bodyPr>
          <a:p>
            <a:r>
              <a:rPr lang="zh-CN" altLang="en-US">
                <a:solidFill>
                  <a:schemeClr val="bg1"/>
                </a:solidFill>
              </a:rPr>
              <a:t>下面是深度优先搜索算法的一般步骤：</a:t>
            </a:r>
            <a:endParaRPr lang="zh-CN" altLang="en-US">
              <a:solidFill>
                <a:schemeClr val="bg1"/>
              </a:solidFill>
            </a:endParaRPr>
          </a:p>
          <a:p>
            <a:endParaRPr lang="zh-CN" altLang="en-US">
              <a:solidFill>
                <a:schemeClr val="bg1"/>
              </a:solidFill>
            </a:endParaRPr>
          </a:p>
          <a:p>
            <a:r>
              <a:rPr lang="en-US" altLang="zh-CN">
                <a:solidFill>
                  <a:schemeClr val="bg1"/>
                </a:solidFill>
              </a:rPr>
              <a:t>1.</a:t>
            </a:r>
            <a:r>
              <a:rPr lang="zh-CN" altLang="en-US">
                <a:solidFill>
                  <a:schemeClr val="bg1"/>
                </a:solidFill>
              </a:rPr>
              <a:t>选择一个起始节点作为当前节点，并将其标记为已访问。</a:t>
            </a:r>
            <a:endParaRPr lang="zh-CN" altLang="en-US">
              <a:solidFill>
                <a:schemeClr val="bg1"/>
              </a:solidFill>
            </a:endParaRPr>
          </a:p>
          <a:p>
            <a:endParaRPr lang="zh-CN" altLang="en-US">
              <a:solidFill>
                <a:schemeClr val="bg1"/>
              </a:solidFill>
            </a:endParaRPr>
          </a:p>
          <a:p>
            <a:r>
              <a:rPr lang="en-US" altLang="zh-CN">
                <a:solidFill>
                  <a:schemeClr val="bg1"/>
                </a:solidFill>
              </a:rPr>
              <a:t>2.</a:t>
            </a:r>
            <a:r>
              <a:rPr lang="zh-CN" altLang="en-US">
                <a:solidFill>
                  <a:schemeClr val="bg1"/>
                </a:solidFill>
              </a:rPr>
              <a:t>检查当前节点是否是目标节点。如果是，则算法结束。如果不是，则继续执行下一步。</a:t>
            </a:r>
            <a:endParaRPr lang="zh-CN" altLang="en-US">
              <a:solidFill>
                <a:schemeClr val="bg1"/>
              </a:solidFill>
            </a:endParaRPr>
          </a:p>
          <a:p>
            <a:endParaRPr lang="zh-CN" altLang="en-US">
              <a:solidFill>
                <a:schemeClr val="bg1"/>
              </a:solidFill>
            </a:endParaRPr>
          </a:p>
          <a:p>
            <a:r>
              <a:rPr lang="en-US" altLang="zh-CN">
                <a:solidFill>
                  <a:schemeClr val="bg1"/>
                </a:solidFill>
              </a:rPr>
              <a:t>3.</a:t>
            </a:r>
            <a:r>
              <a:rPr lang="zh-CN" altLang="en-US">
                <a:solidFill>
                  <a:schemeClr val="bg1"/>
                </a:solidFill>
              </a:rPr>
              <a:t>从当前节点选择一个未访问的相邻节点，将其标记为已访问，并将其设为新的当前节点。</a:t>
            </a:r>
            <a:endParaRPr lang="zh-CN" altLang="en-US">
              <a:solidFill>
                <a:schemeClr val="bg1"/>
              </a:solidFill>
            </a:endParaRPr>
          </a:p>
          <a:p>
            <a:endParaRPr lang="zh-CN" altLang="en-US">
              <a:solidFill>
                <a:schemeClr val="bg1"/>
              </a:solidFill>
            </a:endParaRPr>
          </a:p>
          <a:p>
            <a:r>
              <a:rPr lang="en-US" altLang="zh-CN">
                <a:solidFill>
                  <a:schemeClr val="bg1"/>
                </a:solidFill>
              </a:rPr>
              <a:t>4.</a:t>
            </a:r>
            <a:r>
              <a:rPr lang="zh-CN" altLang="en-US">
                <a:solidFill>
                  <a:schemeClr val="bg1"/>
                </a:solidFill>
              </a:rPr>
              <a:t>重复步骤 2 和步骤 3，直到当前节点没有未访问的相邻节点。</a:t>
            </a:r>
            <a:endParaRPr lang="zh-CN" altLang="en-US">
              <a:solidFill>
                <a:schemeClr val="bg1"/>
              </a:solidFill>
            </a:endParaRPr>
          </a:p>
          <a:p>
            <a:endParaRPr lang="zh-CN" altLang="en-US">
              <a:solidFill>
                <a:schemeClr val="bg1"/>
              </a:solidFill>
            </a:endParaRPr>
          </a:p>
          <a:p>
            <a:r>
              <a:rPr lang="zh-CN" altLang="en-US">
                <a:solidFill>
                  <a:schemeClr val="bg1"/>
                </a:solidFill>
              </a:rPr>
              <a:t>如果当前节点没有未访问的相邻节点，回溯到上一个节点（即退回到上一个步骤 3 的状态），继续尝试其他未访问的相邻节点。</a:t>
            </a:r>
            <a:endParaRPr lang="zh-CN" altLang="en-US">
              <a:solidFill>
                <a:schemeClr val="bg1"/>
              </a:solidFill>
            </a:endParaRPr>
          </a:p>
          <a:p>
            <a:endParaRPr lang="zh-CN" altLang="en-US">
              <a:solidFill>
                <a:schemeClr val="bg1"/>
              </a:solidFill>
            </a:endParaRPr>
          </a:p>
          <a:p>
            <a:r>
              <a:rPr lang="zh-CN" altLang="en-US">
                <a:solidFill>
                  <a:schemeClr val="bg1"/>
                </a:solidFill>
              </a:rPr>
              <a:t>重复步骤 2 到步骤 5，直到所有节点都被访问或搜索完成。</a:t>
            </a:r>
            <a:endParaRPr lang="zh-CN" altLang="en-US">
              <a:solidFill>
                <a:schemeClr val="bg1"/>
              </a:solidFill>
            </a:endParaRPr>
          </a:p>
          <a:p>
            <a:endParaRPr lang="zh-CN" altLang="en-US">
              <a:solidFill>
                <a:schemeClr val="bg1"/>
              </a:solidFill>
            </a:endParaRPr>
          </a:p>
          <a:p>
            <a:r>
              <a:rPr lang="zh-CN" altLang="en-US">
                <a:solidFill>
                  <a:schemeClr val="bg1"/>
                </a:solidFill>
              </a:rPr>
              <a:t>DFS(node):</a:t>
            </a:r>
            <a:endParaRPr lang="zh-CN" altLang="en-US">
              <a:solidFill>
                <a:schemeClr val="bg1"/>
              </a:solidFill>
            </a:endParaRPr>
          </a:p>
          <a:p>
            <a:r>
              <a:rPr lang="zh-CN" altLang="en-US">
                <a:solidFill>
                  <a:schemeClr val="bg1"/>
                </a:solidFill>
              </a:rPr>
              <a:t>    将节点 node 标记为已访问</a:t>
            </a:r>
            <a:endParaRPr lang="zh-CN" altLang="en-US">
              <a:solidFill>
                <a:schemeClr val="bg1"/>
              </a:solidFill>
            </a:endParaRPr>
          </a:p>
          <a:p>
            <a:r>
              <a:rPr lang="zh-CN" altLang="en-US">
                <a:solidFill>
                  <a:schemeClr val="bg1"/>
                </a:solidFill>
              </a:rPr>
              <a:t>    对于节点 node 的每个未访问的相邻节点 neighbor：</a:t>
            </a:r>
            <a:endParaRPr lang="zh-CN" altLang="en-US">
              <a:solidFill>
                <a:schemeClr val="bg1"/>
              </a:solidFill>
            </a:endParaRPr>
          </a:p>
          <a:p>
            <a:r>
              <a:rPr lang="zh-CN" altLang="en-US">
                <a:solidFill>
                  <a:schemeClr val="bg1"/>
                </a:solidFill>
              </a:rPr>
              <a:t>        如果 neighbor 未被访问：</a:t>
            </a:r>
            <a:endParaRPr lang="zh-CN" altLang="en-US">
              <a:solidFill>
                <a:schemeClr val="bg1"/>
              </a:solidFill>
            </a:endParaRPr>
          </a:p>
          <a:p>
            <a:r>
              <a:rPr lang="zh-CN" altLang="en-US">
                <a:solidFill>
                  <a:schemeClr val="bg1"/>
                </a:solidFill>
              </a:rPr>
              <a:t>            调用 DFS(neighbor)</a:t>
            </a:r>
            <a:endParaRPr lang="zh-CN" altLang="en-US">
              <a:solidFill>
                <a:schemeClr val="bg1"/>
              </a:solidFill>
            </a:endParaRPr>
          </a:p>
          <a:p>
            <a:endParaRPr lang="zh-CN" altLang="en-US">
              <a:solidFill>
                <a:schemeClr val="bg1"/>
              </a:solidFill>
            </a:endParaRPr>
          </a:p>
          <a:p>
            <a:endParaRPr lang="zh-CN" altLang="en-US">
              <a:solidFill>
                <a:schemeClr val="bg1"/>
              </a:solidFill>
            </a:endParaRPr>
          </a:p>
        </p:txBody>
      </p:sp>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3" name="内容占位符 2"/>
          <p:cNvSpPr/>
          <p:nvPr>
            <p:ph idx="1"/>
          </p:nvPr>
        </p:nvSpPr>
        <p:spPr>
          <a:xfrm>
            <a:off x="123825" y="210185"/>
            <a:ext cx="5655945" cy="6181725"/>
          </a:xfrm>
        </p:spPr>
        <p:txBody>
          <a:bodyPr>
            <a:normAutofit fontScale="35000"/>
          </a:bodyPr>
          <a:p>
            <a:pPr marL="0" indent="0">
              <a:buNone/>
            </a:pPr>
            <a:r>
              <a:rPr lang="zh-CN" altLang="en-US" sz="8000">
                <a:solidFill>
                  <a:schemeClr val="bg1"/>
                </a:solidFill>
                <a:latin typeface="Times New Roman" panose="02020603050405020304" charset="0"/>
                <a:cs typeface="Times New Roman" panose="02020603050405020304" charset="0"/>
              </a:rPr>
              <a:t>grap = {</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"A":["B","C"],</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"B":["A","C","D"],</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"C":["A","B","D","E"],</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"D":["B","C","E","F"],</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"E":["C","D"],</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"F":["D"]</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a:t>
            </a:r>
            <a:endParaRPr lang="zh-CN" altLang="en-US" sz="8000">
              <a:solidFill>
                <a:schemeClr val="bg1"/>
              </a:solidFill>
              <a:latin typeface="Times New Roman" panose="02020603050405020304" charset="0"/>
              <a:cs typeface="Times New Roman" panose="02020603050405020304" charset="0"/>
            </a:endParaRPr>
          </a:p>
          <a:p>
            <a:pPr marL="0" indent="0">
              <a:buNone/>
            </a:pPr>
            <a:endParaRPr lang="zh-CN" altLang="en-US" sz="8000">
              <a:solidFill>
                <a:schemeClr val="bg1"/>
              </a:solidFill>
              <a:latin typeface="Times New Roman" panose="02020603050405020304" charset="0"/>
              <a:cs typeface="Times New Roman" panose="02020603050405020304" charset="0"/>
            </a:endParaRPr>
          </a:p>
        </p:txBody>
      </p:sp>
      <p:sp>
        <p:nvSpPr>
          <p:cNvPr id="5" name="文本框 4"/>
          <p:cNvSpPr txBox="1"/>
          <p:nvPr/>
        </p:nvSpPr>
        <p:spPr>
          <a:xfrm>
            <a:off x="4440555" y="448310"/>
            <a:ext cx="7851775" cy="5943600"/>
          </a:xfrm>
          <a:prstGeom prst="rect">
            <a:avLst/>
          </a:prstGeom>
          <a:noFill/>
        </p:spPr>
        <p:txBody>
          <a:bodyPr wrap="square" rtlCol="0" anchor="t">
            <a:noAutofit/>
          </a:bodyPr>
          <a:p>
            <a:pPr marL="0" indent="0">
              <a:buNone/>
            </a:pPr>
            <a:r>
              <a:rPr lang="zh-CN" altLang="en-US">
                <a:solidFill>
                  <a:schemeClr val="bg1"/>
                </a:solidFill>
                <a:latin typeface="Times New Roman" panose="02020603050405020304" charset="0"/>
                <a:cs typeface="Times New Roman" panose="02020603050405020304" charset="0"/>
                <a:sym typeface="+mn-ea"/>
              </a:rPr>
              <a:t>#存图</a:t>
            </a:r>
            <a:endParaRPr lang="zh-CN" altLang="en-US">
              <a:solidFill>
                <a:schemeClr val="bg1"/>
              </a:solidFill>
              <a:latin typeface="Times New Roman" panose="02020603050405020304" charset="0"/>
              <a:cs typeface="Times New Roman" panose="02020603050405020304" charset="0"/>
            </a:endParaRPr>
          </a:p>
          <a:p>
            <a:pPr marL="0" indent="0">
              <a:buNone/>
            </a:pPr>
            <a:r>
              <a:rPr lang="zh-CN" altLang="en-US">
                <a:solidFill>
                  <a:schemeClr val="bg1"/>
                </a:solidFill>
                <a:latin typeface="Times New Roman" panose="02020603050405020304" charset="0"/>
                <a:cs typeface="Times New Roman" panose="02020603050405020304" charset="0"/>
                <a:sym typeface="+mn-ea"/>
              </a:rPr>
              <a:t> </a:t>
            </a:r>
            <a:endParaRPr lang="zh-CN" altLang="en-US">
              <a:solidFill>
                <a:schemeClr val="bg1"/>
              </a:solidFill>
              <a:latin typeface="Times New Roman" panose="02020603050405020304" charset="0"/>
              <a:cs typeface="Times New Roman" panose="02020603050405020304" charset="0"/>
            </a:endParaRPr>
          </a:p>
          <a:p>
            <a:pPr marL="0" indent="0">
              <a:buNone/>
            </a:pPr>
            <a:r>
              <a:rPr lang="zh-CN" altLang="en-US">
                <a:solidFill>
                  <a:schemeClr val="bg1"/>
                </a:solidFill>
                <a:latin typeface="Times New Roman" panose="02020603050405020304" charset="0"/>
                <a:cs typeface="Times New Roman" panose="02020603050405020304" charset="0"/>
                <a:sym typeface="+mn-ea"/>
              </a:rPr>
              <a:t>def dfs(graph, start):</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visited = set()  # 用于记录已访问的节点集合</a:t>
            </a:r>
            <a:endParaRPr lang="zh-CN" altLang="en-US">
              <a:solidFill>
                <a:schemeClr val="bg1"/>
              </a:solidFill>
              <a:latin typeface="Times New Roman" panose="02020603050405020304" charset="0"/>
              <a:cs typeface="Times New Roman" panose="02020603050405020304" charset="0"/>
              <a:sym typeface="+mn-ea"/>
            </a:endParaRPr>
          </a:p>
          <a:p>
            <a:pPr marL="0" indent="0">
              <a:buNone/>
            </a:pP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def dfs_recursive(node):</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nonlocal visited</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visited.add(node)  # 标记当前节点为已访问</a:t>
            </a:r>
            <a:endParaRPr lang="zh-CN" altLang="en-US">
              <a:solidFill>
                <a:schemeClr val="bg1"/>
              </a:solidFill>
              <a:latin typeface="Times New Roman" panose="02020603050405020304" charset="0"/>
              <a:cs typeface="Times New Roman" panose="02020603050405020304" charset="0"/>
              <a:sym typeface="+mn-ea"/>
            </a:endParaRPr>
          </a:p>
          <a:p>
            <a:pPr marL="0" indent="0">
              <a:buNone/>
            </a:pP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 对当前节点的每个未访问的相邻节点进行递归调用</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for neighbor in graph[node]:</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if neighbor not in visited:</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dfs_recursive(neighbor)</a:t>
            </a:r>
            <a:endParaRPr lang="zh-CN" altLang="en-US">
              <a:solidFill>
                <a:schemeClr val="bg1"/>
              </a:solidFill>
              <a:latin typeface="Times New Roman" panose="02020603050405020304" charset="0"/>
              <a:cs typeface="Times New Roman" panose="02020603050405020304" charset="0"/>
              <a:sym typeface="+mn-ea"/>
            </a:endParaRPr>
          </a:p>
          <a:p>
            <a:pPr marL="0" indent="0">
              <a:buNone/>
            </a:pP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dfs_recursive(start)  # 从起始节点开始调用递归函数</a:t>
            </a:r>
            <a:endParaRPr lang="zh-CN" altLang="en-US">
              <a:solidFill>
                <a:schemeClr val="bg1"/>
              </a:solidFill>
              <a:latin typeface="Times New Roman" panose="02020603050405020304" charset="0"/>
              <a:cs typeface="Times New Roman" panose="02020603050405020304" charset="0"/>
              <a:sym typeface="+mn-ea"/>
            </a:endParaRPr>
          </a:p>
          <a:p>
            <a:pPr marL="0" indent="0">
              <a:buNone/>
            </a:pP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return visited  # 返回已访问的节点集合</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a:t>
            </a:r>
            <a:endParaRPr lang="zh-CN" altLang="en-US">
              <a:solidFill>
                <a:schemeClr val="bg1"/>
              </a:solidFill>
              <a:latin typeface="Times New Roman" panose="02020603050405020304" charset="0"/>
              <a:cs typeface="Times New Roman" panose="02020603050405020304" charset="0"/>
            </a:endParaRPr>
          </a:p>
          <a:p>
            <a:pPr marL="0" indent="0">
              <a:buNone/>
            </a:pPr>
            <a:r>
              <a:rPr lang="zh-CN" altLang="en-US">
                <a:solidFill>
                  <a:schemeClr val="bg1"/>
                </a:solidFill>
                <a:latin typeface="Times New Roman" panose="02020603050405020304" charset="0"/>
                <a:cs typeface="Times New Roman" panose="02020603050405020304" charset="0"/>
                <a:sym typeface="+mn-ea"/>
              </a:rPr>
              <a:t>print(</a:t>
            </a:r>
            <a:r>
              <a:rPr lang="en-US" altLang="zh-CN">
                <a:solidFill>
                  <a:schemeClr val="bg1"/>
                </a:solidFill>
                <a:latin typeface="Times New Roman" panose="02020603050405020304" charset="0"/>
                <a:cs typeface="Times New Roman" panose="02020603050405020304" charset="0"/>
                <a:sym typeface="+mn-ea"/>
              </a:rPr>
              <a:t>dfs</a:t>
            </a:r>
            <a:r>
              <a:rPr lang="zh-CN" altLang="en-US">
                <a:solidFill>
                  <a:schemeClr val="bg1"/>
                </a:solidFill>
                <a:latin typeface="Times New Roman" panose="02020603050405020304" charset="0"/>
                <a:cs typeface="Times New Roman" panose="02020603050405020304" charset="0"/>
                <a:sym typeface="+mn-ea"/>
              </a:rPr>
              <a:t>(grap,"A"))</a:t>
            </a:r>
            <a:endParaRPr lang="zh-CN" altLang="en-US">
              <a:solidFill>
                <a:schemeClr val="bg1"/>
              </a:solidFill>
              <a:latin typeface="Times New Roman" panose="02020603050405020304" charset="0"/>
              <a:cs typeface="Times New Roman" panose="02020603050405020304" charset="0"/>
              <a:sym typeface="+mn-ea"/>
            </a:endParaRPr>
          </a:p>
        </p:txBody>
      </p:sp>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1"/>
          <a:stretch>
            <a:fillRect/>
          </a:stretch>
        </a:blipFill>
        <a:effectLst/>
      </p:bgPr>
    </p:bg>
    <p:spTree>
      <p:nvGrpSpPr>
        <p:cNvPr id="1" name=""/>
        <p:cNvGrpSpPr/>
        <p:nvPr/>
      </p:nvGrpSpPr>
      <p:grpSpPr/>
      <p:sp>
        <p:nvSpPr>
          <p:cNvPr id="3" name="内容占位符 2"/>
          <p:cNvSpPr/>
          <p:nvPr>
            <p:ph idx="1"/>
          </p:nvPr>
        </p:nvSpPr>
        <p:spPr>
          <a:xfrm>
            <a:off x="123825" y="210185"/>
            <a:ext cx="5655945" cy="6181725"/>
          </a:xfrm>
        </p:spPr>
        <p:txBody>
          <a:bodyPr>
            <a:normAutofit fontScale="35000"/>
          </a:bodyPr>
          <a:p>
            <a:pPr marL="0" indent="0">
              <a:buNone/>
            </a:pPr>
            <a:r>
              <a:rPr lang="zh-CN" altLang="en-US" sz="8000">
                <a:solidFill>
                  <a:schemeClr val="bg1"/>
                </a:solidFill>
                <a:latin typeface="Times New Roman" panose="02020603050405020304" charset="0"/>
                <a:cs typeface="Times New Roman" panose="02020603050405020304" charset="0"/>
              </a:rPr>
              <a:t>grap = {</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"A":["B","C"],</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"B":["A","C","D"],</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"C":["A","B","D","E"],</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"D":["B","C","E","F"],</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"E":["C","D"],</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    "F":["D"]</a:t>
            </a:r>
            <a:endParaRPr lang="zh-CN" altLang="en-US" sz="8000">
              <a:solidFill>
                <a:schemeClr val="bg1"/>
              </a:solidFill>
              <a:latin typeface="Times New Roman" panose="02020603050405020304" charset="0"/>
              <a:cs typeface="Times New Roman" panose="02020603050405020304" charset="0"/>
            </a:endParaRPr>
          </a:p>
          <a:p>
            <a:pPr marL="0" indent="0">
              <a:buNone/>
            </a:pPr>
            <a:r>
              <a:rPr lang="zh-CN" altLang="en-US" sz="8000">
                <a:solidFill>
                  <a:schemeClr val="bg1"/>
                </a:solidFill>
                <a:latin typeface="Times New Roman" panose="02020603050405020304" charset="0"/>
                <a:cs typeface="Times New Roman" panose="02020603050405020304" charset="0"/>
              </a:rPr>
              <a:t>}</a:t>
            </a:r>
            <a:endParaRPr lang="zh-CN" altLang="en-US" sz="8000">
              <a:solidFill>
                <a:schemeClr val="bg1"/>
              </a:solidFill>
              <a:latin typeface="Times New Roman" panose="02020603050405020304" charset="0"/>
              <a:cs typeface="Times New Roman" panose="02020603050405020304" charset="0"/>
            </a:endParaRPr>
          </a:p>
          <a:p>
            <a:pPr marL="0" indent="0">
              <a:buNone/>
            </a:pPr>
            <a:endParaRPr lang="zh-CN" altLang="en-US" sz="8000">
              <a:solidFill>
                <a:schemeClr val="bg1"/>
              </a:solidFill>
              <a:latin typeface="Times New Roman" panose="02020603050405020304" charset="0"/>
              <a:cs typeface="Times New Roman" panose="02020603050405020304" charset="0"/>
            </a:endParaRPr>
          </a:p>
        </p:txBody>
      </p:sp>
      <p:sp>
        <p:nvSpPr>
          <p:cNvPr id="5" name="文本框 4"/>
          <p:cNvSpPr txBox="1"/>
          <p:nvPr/>
        </p:nvSpPr>
        <p:spPr>
          <a:xfrm>
            <a:off x="4440555" y="448310"/>
            <a:ext cx="7851775" cy="5943600"/>
          </a:xfrm>
          <a:prstGeom prst="rect">
            <a:avLst/>
          </a:prstGeom>
          <a:noFill/>
        </p:spPr>
        <p:txBody>
          <a:bodyPr wrap="square" rtlCol="0" anchor="t">
            <a:noAutofit/>
          </a:bodyPr>
          <a:p>
            <a:pPr marL="0" indent="0">
              <a:buNone/>
            </a:pPr>
            <a:r>
              <a:rPr lang="zh-CN" altLang="en-US">
                <a:solidFill>
                  <a:schemeClr val="bg1"/>
                </a:solidFill>
                <a:latin typeface="Times New Roman" panose="02020603050405020304" charset="0"/>
                <a:cs typeface="Times New Roman" panose="02020603050405020304" charset="0"/>
                <a:sym typeface="+mn-ea"/>
              </a:rPr>
              <a:t>def dfs(graph, start):</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visited = set()  # 用于记录已访问的节点集合</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path = []  # 用于记录遍历的路线</a:t>
            </a:r>
            <a:endParaRPr lang="zh-CN" altLang="en-US">
              <a:solidFill>
                <a:schemeClr val="bg1"/>
              </a:solidFill>
              <a:latin typeface="Times New Roman" panose="02020603050405020304" charset="0"/>
              <a:cs typeface="Times New Roman" panose="02020603050405020304" charset="0"/>
              <a:sym typeface="+mn-ea"/>
            </a:endParaRPr>
          </a:p>
          <a:p>
            <a:pPr marL="0" indent="0">
              <a:buNone/>
            </a:pP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def dfs_recursive(node):</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nonlocal visited, path</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visited.add(node)  # 标记当前节点为已访问</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path.append(node)  # 将当前节点添加到遍历的路线中</a:t>
            </a:r>
            <a:endParaRPr lang="zh-CN" altLang="en-US">
              <a:solidFill>
                <a:schemeClr val="bg1"/>
              </a:solidFill>
              <a:latin typeface="Times New Roman" panose="02020603050405020304" charset="0"/>
              <a:cs typeface="Times New Roman" panose="02020603050405020304" charset="0"/>
              <a:sym typeface="+mn-ea"/>
            </a:endParaRPr>
          </a:p>
          <a:p>
            <a:pPr marL="0" indent="0">
              <a:buNone/>
            </a:pP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 对当前节点的每个未访问的相邻节点进行递归调用</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for neighbor in graph[node]:</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if neighbor not in visited:</a:t>
            </a: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dfs_recursive(neighbor)</a:t>
            </a:r>
            <a:endParaRPr lang="zh-CN" altLang="en-US">
              <a:solidFill>
                <a:schemeClr val="bg1"/>
              </a:solidFill>
              <a:latin typeface="Times New Roman" panose="02020603050405020304" charset="0"/>
              <a:cs typeface="Times New Roman" panose="02020603050405020304" charset="0"/>
              <a:sym typeface="+mn-ea"/>
            </a:endParaRPr>
          </a:p>
          <a:p>
            <a:pPr marL="0" indent="0">
              <a:buNone/>
            </a:pP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dfs_recursive(start)  # 从起始节点开始调用递归函数</a:t>
            </a:r>
            <a:endParaRPr lang="zh-CN" altLang="en-US">
              <a:solidFill>
                <a:schemeClr val="bg1"/>
              </a:solidFill>
              <a:latin typeface="Times New Roman" panose="02020603050405020304" charset="0"/>
              <a:cs typeface="Times New Roman" panose="02020603050405020304" charset="0"/>
              <a:sym typeface="+mn-ea"/>
            </a:endParaRPr>
          </a:p>
          <a:p>
            <a:pPr marL="0" indent="0">
              <a:buNone/>
            </a:pP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    return path  # 返回遍历的路线</a:t>
            </a:r>
            <a:endParaRPr lang="zh-CN" altLang="en-US">
              <a:solidFill>
                <a:schemeClr val="bg1"/>
              </a:solidFill>
              <a:latin typeface="Times New Roman" panose="02020603050405020304" charset="0"/>
              <a:cs typeface="Times New Roman" panose="02020603050405020304" charset="0"/>
              <a:sym typeface="+mn-ea"/>
            </a:endParaRPr>
          </a:p>
          <a:p>
            <a:pPr marL="0" indent="0">
              <a:buNone/>
            </a:pPr>
            <a:endParaRPr lang="zh-CN" altLang="en-US">
              <a:solidFill>
                <a:schemeClr val="bg1"/>
              </a:solidFill>
              <a:latin typeface="Times New Roman" panose="02020603050405020304" charset="0"/>
              <a:cs typeface="Times New Roman" panose="02020603050405020304" charset="0"/>
              <a:sym typeface="+mn-ea"/>
            </a:endParaRPr>
          </a:p>
          <a:p>
            <a:pPr marL="0" indent="0">
              <a:buNone/>
            </a:pPr>
            <a:endParaRPr lang="zh-CN" altLang="en-US">
              <a:solidFill>
                <a:schemeClr val="bg1"/>
              </a:solidFill>
              <a:latin typeface="Times New Roman" panose="02020603050405020304" charset="0"/>
              <a:cs typeface="Times New Roman" panose="02020603050405020304" charset="0"/>
              <a:sym typeface="+mn-ea"/>
            </a:endParaRPr>
          </a:p>
          <a:p>
            <a:pPr marL="0" indent="0">
              <a:buNone/>
            </a:pPr>
            <a:r>
              <a:rPr lang="zh-CN" altLang="en-US">
                <a:solidFill>
                  <a:schemeClr val="bg1"/>
                </a:solidFill>
                <a:latin typeface="Times New Roman" panose="02020603050405020304" charset="0"/>
                <a:cs typeface="Times New Roman" panose="02020603050405020304" charset="0"/>
                <a:sym typeface="+mn-ea"/>
              </a:rPr>
              <a:t>print(dfs(graph, "A"))</a:t>
            </a:r>
            <a:endParaRPr lang="zh-CN" altLang="en-US">
              <a:solidFill>
                <a:schemeClr val="bg1"/>
              </a:solidFill>
              <a:latin typeface="Times New Roman" panose="02020603050405020304" charset="0"/>
              <a:cs typeface="Times New Roman" panose="02020603050405020304" charset="0"/>
              <a:sym typeface="+mn-ea"/>
            </a:endParaRPr>
          </a:p>
        </p:txBody>
      </p:sp>
    </p:spTree>
    <p:custDataLst>
      <p:tags r:id="rId2"/>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2" name="标题 1"/>
          <p:cNvSpPr>
            <a:spLocks noGrp="1"/>
          </p:cNvSpPr>
          <p:nvPr>
            <p:ph type="ctrTitle"/>
            <p:custDataLst>
              <p:tags r:id="rId2"/>
            </p:custDataLst>
          </p:nvPr>
        </p:nvSpPr>
        <p:spPr>
          <a:xfrm>
            <a:off x="934720" y="995045"/>
            <a:ext cx="10123805" cy="4897755"/>
          </a:xfrm>
        </p:spPr>
        <p:txBody>
          <a:bodyPr>
            <a:normAutofit fontScale="90000"/>
          </a:bodyPr>
          <a:p>
            <a:pPr algn="l"/>
            <a:br>
              <a:rPr altLang="zh-CN" sz="2400">
                <a:solidFill>
                  <a:schemeClr val="bg1"/>
                </a:solidFill>
              </a:rPr>
            </a:br>
            <a:r>
              <a:rPr altLang="zh-CN" sz="2400">
                <a:solidFill>
                  <a:schemeClr val="bg1"/>
                </a:solidFill>
              </a:rPr>
              <a:t>广度优先搜索（BFS</a:t>
            </a:r>
            <a:r>
              <a:rPr lang="en-US" sz="2400">
                <a:solidFill>
                  <a:schemeClr val="bg1"/>
                </a:solidFill>
              </a:rPr>
              <a:t> </a:t>
            </a:r>
            <a:r>
              <a:rPr altLang="zh-CN" sz="2400">
                <a:solidFill>
                  <a:schemeClr val="bg1"/>
                </a:solidFill>
              </a:rPr>
              <a:t>Breadth First Search）</a:t>
            </a:r>
            <a:br>
              <a:rPr altLang="zh-CN" sz="2400">
                <a:solidFill>
                  <a:schemeClr val="bg1"/>
                </a:solidFill>
              </a:rPr>
            </a:br>
            <a:br>
              <a:rPr altLang="zh-CN" sz="2400">
                <a:solidFill>
                  <a:schemeClr val="bg1"/>
                </a:solidFill>
              </a:rPr>
            </a:br>
            <a:br>
              <a:rPr altLang="zh-CN" sz="2400">
                <a:solidFill>
                  <a:schemeClr val="bg1"/>
                </a:solidFill>
              </a:rPr>
            </a:br>
            <a:br>
              <a:rPr altLang="zh-CN" sz="2400">
                <a:solidFill>
                  <a:schemeClr val="bg1"/>
                </a:solidFill>
              </a:rPr>
            </a:br>
            <a:br>
              <a:rPr altLang="zh-CN" sz="2000">
                <a:solidFill>
                  <a:schemeClr val="bg1"/>
                </a:solidFill>
              </a:rPr>
            </a:br>
            <a:r>
              <a:rPr altLang="zh-CN" sz="2220">
                <a:solidFill>
                  <a:schemeClr val="bg1"/>
                </a:solidFill>
              </a:rPr>
              <a:t>是连通图的一种遍历算法。这一算法也是很多重要的图的算法的原型。</a:t>
            </a:r>
            <a:br>
              <a:rPr altLang="zh-CN" sz="2220">
                <a:solidFill>
                  <a:schemeClr val="bg1"/>
                </a:solidFill>
              </a:rPr>
            </a:br>
            <a:br>
              <a:rPr altLang="zh-CN" sz="2220">
                <a:solidFill>
                  <a:schemeClr val="bg1"/>
                </a:solidFill>
              </a:rPr>
            </a:br>
            <a:br>
              <a:rPr altLang="zh-CN" sz="2220">
                <a:solidFill>
                  <a:schemeClr val="bg1"/>
                </a:solidFill>
              </a:rPr>
            </a:br>
            <a:r>
              <a:rPr altLang="zh-CN" sz="2220">
                <a:solidFill>
                  <a:schemeClr val="bg1"/>
                </a:solidFill>
              </a:rPr>
              <a:t>所采用的策略可概况为越早被访问到的顶点，其邻居顶点越早被访问。于是，从根顶点s的BFS搜索，将首先访问顶点s；再依次访问s所有尚未访问到的邻居；再按后者被访问的先后次序，逐个访问它们的邻居。一般用队列queue数据结构来辅助实现BFS算法。</a:t>
            </a:r>
            <a:br>
              <a:rPr altLang="zh-CN" sz="2220">
                <a:solidFill>
                  <a:schemeClr val="bg1"/>
                </a:solidFill>
              </a:rPr>
            </a:br>
            <a:br>
              <a:rPr altLang="zh-CN" sz="2220">
                <a:solidFill>
                  <a:schemeClr val="bg1"/>
                </a:solidFill>
              </a:rPr>
            </a:br>
            <a:r>
              <a:rPr altLang="zh-CN" sz="2220">
                <a:solidFill>
                  <a:schemeClr val="bg1"/>
                </a:solidFill>
              </a:rPr>
              <a:t>若将bfs策略应用于树结构，其效果等同与层次遍历。</a:t>
            </a:r>
            <a:br>
              <a:rPr altLang="zh-CN" sz="2220">
                <a:solidFill>
                  <a:schemeClr val="bg1"/>
                </a:solidFill>
              </a:rPr>
            </a:br>
            <a:br>
              <a:rPr altLang="zh-CN" sz="2000">
                <a:solidFill>
                  <a:schemeClr val="bg1"/>
                </a:solidFill>
              </a:rPr>
            </a:br>
            <a:r>
              <a:rPr altLang="zh-CN" sz="2000">
                <a:solidFill>
                  <a:schemeClr val="bg1"/>
                </a:solidFill>
              </a:rPr>
              <a:t>                   </a:t>
            </a:r>
            <a:br>
              <a:rPr altLang="zh-CN" sz="2000">
                <a:solidFill>
                  <a:schemeClr val="bg1"/>
                </a:solidFill>
              </a:rPr>
            </a:br>
            <a:endParaRPr altLang="zh-CN" sz="2000">
              <a:solidFill>
                <a:schemeClr val="bg1"/>
              </a:solidFill>
            </a:endParaRPr>
          </a:p>
        </p:txBody>
      </p:sp>
    </p:spTree>
    <p:custDataLst>
      <p:tags r:id="rId3"/>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3" name="标题 2"/>
          <p:cNvSpPr/>
          <p:nvPr>
            <p:ph type="ctrTitle"/>
          </p:nvPr>
        </p:nvSpPr>
        <p:spPr/>
        <p:txBody>
          <a:bodyPr/>
          <a:p>
            <a:endParaRPr lang="zh-CN" altLang="en-US"/>
          </a:p>
        </p:txBody>
      </p:sp>
      <p:pic>
        <p:nvPicPr>
          <p:cNvPr id="5" name="图片 4"/>
          <p:cNvPicPr>
            <a:picLocks noChangeAspect="1"/>
          </p:cNvPicPr>
          <p:nvPr/>
        </p:nvPicPr>
        <p:blipFill>
          <a:blip r:embed="rId2"/>
          <a:stretch>
            <a:fillRect/>
          </a:stretch>
        </p:blipFill>
        <p:spPr>
          <a:xfrm>
            <a:off x="1014095" y="92075"/>
            <a:ext cx="9544685" cy="6543675"/>
          </a:xfrm>
          <a:prstGeom prst="rect">
            <a:avLst/>
          </a:prstGeom>
        </p:spPr>
      </p:pic>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3" name="标题 2"/>
          <p:cNvSpPr/>
          <p:nvPr>
            <p:ph type="ctrTitle"/>
          </p:nvPr>
        </p:nvSpPr>
        <p:spPr>
          <a:xfrm>
            <a:off x="772080" y="146050"/>
            <a:ext cx="9799200" cy="2570400"/>
          </a:xfrm>
        </p:spPr>
        <p:txBody>
          <a:bodyPr>
            <a:normAutofit/>
          </a:bodyPr>
          <a:p>
            <a:pPr algn="l"/>
            <a:r>
              <a:rPr lang="zh-CN" altLang="en-US" sz="2000">
                <a:solidFill>
                  <a:schemeClr val="bg1"/>
                </a:solidFill>
              </a:rPr>
              <a:t>广度优先搜索的原理</a:t>
            </a:r>
            <a:br>
              <a:rPr lang="zh-CN" altLang="en-US" sz="2000">
                <a:solidFill>
                  <a:schemeClr val="bg1"/>
                </a:solidFill>
              </a:rPr>
            </a:br>
            <a:r>
              <a:rPr lang="zh-CN" altLang="en-US" sz="2000">
                <a:solidFill>
                  <a:schemeClr val="bg1"/>
                </a:solidFill>
              </a:rPr>
              <a:t>广度优先搜索的核心思想是通过队列来实现层次遍历。其主要步骤如下：</a:t>
            </a:r>
            <a:br>
              <a:rPr lang="zh-CN" altLang="en-US" sz="2000">
                <a:solidFill>
                  <a:schemeClr val="bg1"/>
                </a:solidFill>
              </a:rPr>
            </a:br>
            <a:br>
              <a:rPr lang="zh-CN" altLang="en-US" sz="2000">
                <a:solidFill>
                  <a:schemeClr val="bg1"/>
                </a:solidFill>
              </a:rPr>
            </a:br>
            <a:r>
              <a:rPr lang="en-US" altLang="zh-CN" sz="2000">
                <a:solidFill>
                  <a:schemeClr val="bg1"/>
                </a:solidFill>
              </a:rPr>
              <a:t>1.</a:t>
            </a:r>
            <a:r>
              <a:rPr lang="zh-CN" altLang="en-US" sz="2000">
                <a:solidFill>
                  <a:schemeClr val="bg1"/>
                </a:solidFill>
              </a:rPr>
              <a:t>将起始节点加入队列。</a:t>
            </a:r>
            <a:br>
              <a:rPr lang="zh-CN" altLang="en-US" sz="2000">
                <a:solidFill>
                  <a:schemeClr val="bg1"/>
                </a:solidFill>
              </a:rPr>
            </a:br>
            <a:r>
              <a:rPr lang="en-US" altLang="zh-CN" sz="2000">
                <a:solidFill>
                  <a:schemeClr val="bg1"/>
                </a:solidFill>
              </a:rPr>
              <a:t>2.</a:t>
            </a:r>
            <a:r>
              <a:rPr lang="zh-CN" altLang="en-US" sz="2000">
                <a:solidFill>
                  <a:schemeClr val="bg1"/>
                </a:solidFill>
              </a:rPr>
              <a:t>从队列中取出一个节点，访问该节点。</a:t>
            </a:r>
            <a:br>
              <a:rPr lang="zh-CN" altLang="en-US" sz="2000">
                <a:solidFill>
                  <a:schemeClr val="bg1"/>
                </a:solidFill>
              </a:rPr>
            </a:br>
            <a:r>
              <a:rPr lang="en-US" altLang="zh-CN" sz="2000">
                <a:solidFill>
                  <a:schemeClr val="bg1"/>
                </a:solidFill>
              </a:rPr>
              <a:t>3.</a:t>
            </a:r>
            <a:r>
              <a:rPr lang="zh-CN" altLang="en-US" sz="2000">
                <a:solidFill>
                  <a:schemeClr val="bg1"/>
                </a:solidFill>
              </a:rPr>
              <a:t>将该节点的所有未访问过的邻居节点加入队列。</a:t>
            </a:r>
            <a:br>
              <a:rPr lang="zh-CN" altLang="en-US" sz="2000">
                <a:solidFill>
                  <a:schemeClr val="bg1"/>
                </a:solidFill>
              </a:rPr>
            </a:br>
            <a:r>
              <a:rPr lang="en-US" altLang="zh-CN" sz="2000">
                <a:solidFill>
                  <a:schemeClr val="bg1"/>
                </a:solidFill>
              </a:rPr>
              <a:t>4.</a:t>
            </a:r>
            <a:r>
              <a:rPr lang="zh-CN" altLang="en-US" sz="2000">
                <a:solidFill>
                  <a:schemeClr val="bg1"/>
                </a:solidFill>
              </a:rPr>
              <a:t>重复步骤</a:t>
            </a:r>
            <a:r>
              <a:rPr lang="en-US" altLang="zh-CN" sz="2000">
                <a:solidFill>
                  <a:schemeClr val="bg1"/>
                </a:solidFill>
              </a:rPr>
              <a:t>2</a:t>
            </a:r>
            <a:r>
              <a:rPr lang="zh-CN" altLang="en-US" sz="2000">
                <a:solidFill>
                  <a:schemeClr val="bg1"/>
                </a:solidFill>
              </a:rPr>
              <a:t>和</a:t>
            </a:r>
            <a:r>
              <a:rPr lang="en-US" altLang="zh-CN" sz="2000">
                <a:solidFill>
                  <a:schemeClr val="bg1"/>
                </a:solidFill>
              </a:rPr>
              <a:t>3</a:t>
            </a:r>
            <a:r>
              <a:rPr lang="zh-CN" altLang="en-US" sz="2000">
                <a:solidFill>
                  <a:schemeClr val="bg1"/>
                </a:solidFill>
              </a:rPr>
              <a:t>，直到队列为空。</a:t>
            </a:r>
            <a:endParaRPr lang="zh-CN" altLang="en-US" sz="2000">
              <a:solidFill>
                <a:schemeClr val="bg1"/>
              </a:solidFill>
            </a:endParaRPr>
          </a:p>
        </p:txBody>
      </p:sp>
      <p:pic>
        <p:nvPicPr>
          <p:cNvPr id="6" name="图片 5"/>
          <p:cNvPicPr>
            <a:picLocks noChangeAspect="1"/>
          </p:cNvPicPr>
          <p:nvPr/>
        </p:nvPicPr>
        <p:blipFill>
          <a:blip r:embed="rId2"/>
          <a:stretch>
            <a:fillRect/>
          </a:stretch>
        </p:blipFill>
        <p:spPr>
          <a:xfrm>
            <a:off x="1272540" y="2664460"/>
            <a:ext cx="9075420" cy="4000500"/>
          </a:xfrm>
          <a:prstGeom prst="rect">
            <a:avLst/>
          </a:prstGeom>
        </p:spPr>
      </p:pic>
    </p:spTree>
    <p:custDataLst>
      <p:tags r:id="rId3"/>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wallhaven-nep7ok_3840x2160"/>
          <p:cNvPicPr>
            <a:picLocks noChangeAspect="1"/>
          </p:cNvPicPr>
          <p:nvPr/>
        </p:nvPicPr>
        <p:blipFill>
          <a:blip r:embed="rId1"/>
          <a:stretch>
            <a:fillRect/>
          </a:stretch>
        </p:blipFill>
        <p:spPr>
          <a:xfrm>
            <a:off x="0" y="0"/>
            <a:ext cx="12192000" cy="6858000"/>
          </a:xfrm>
          <a:prstGeom prst="rect">
            <a:avLst/>
          </a:prstGeom>
        </p:spPr>
      </p:pic>
      <p:sp>
        <p:nvSpPr>
          <p:cNvPr id="2" name="文本框 1"/>
          <p:cNvSpPr txBox="1"/>
          <p:nvPr/>
        </p:nvSpPr>
        <p:spPr>
          <a:xfrm>
            <a:off x="772160" y="655320"/>
            <a:ext cx="10322560" cy="5631180"/>
          </a:xfrm>
          <a:prstGeom prst="rect">
            <a:avLst/>
          </a:prstGeom>
          <a:noFill/>
        </p:spPr>
        <p:txBody>
          <a:bodyPr wrap="square" rtlCol="0">
            <a:spAutoFit/>
          </a:bodyPr>
          <a:p>
            <a:r>
              <a:rPr lang="zh-CN" altLang="en-US">
                <a:solidFill>
                  <a:schemeClr val="bg1"/>
                </a:solidFill>
              </a:rPr>
              <a:t>from collections import deque</a:t>
            </a:r>
            <a:endParaRPr lang="zh-CN" altLang="en-US">
              <a:solidFill>
                <a:schemeClr val="bg1"/>
              </a:solidFill>
            </a:endParaRPr>
          </a:p>
          <a:p>
            <a:endParaRPr lang="zh-CN" altLang="en-US">
              <a:solidFill>
                <a:schemeClr val="bg1"/>
              </a:solidFill>
            </a:endParaRPr>
          </a:p>
          <a:p>
            <a:r>
              <a:rPr lang="zh-CN" altLang="en-US">
                <a:solidFill>
                  <a:schemeClr val="bg1"/>
                </a:solidFill>
              </a:rPr>
              <a:t>def bfs(graph, start):</a:t>
            </a:r>
            <a:endParaRPr lang="zh-CN" altLang="en-US">
              <a:solidFill>
                <a:schemeClr val="bg1"/>
              </a:solidFill>
            </a:endParaRPr>
          </a:p>
          <a:p>
            <a:r>
              <a:rPr lang="zh-CN" altLang="en-US">
                <a:solidFill>
                  <a:schemeClr val="bg1"/>
                </a:solidFill>
              </a:rPr>
              <a:t>    visited = set()  # 用于记录已访问的节点集合</a:t>
            </a:r>
            <a:endParaRPr lang="zh-CN" altLang="en-US">
              <a:solidFill>
                <a:schemeClr val="bg1"/>
              </a:solidFill>
            </a:endParaRPr>
          </a:p>
          <a:p>
            <a:r>
              <a:rPr lang="zh-CN" altLang="en-US">
                <a:solidFill>
                  <a:schemeClr val="bg1"/>
                </a:solidFill>
              </a:rPr>
              <a:t>    queue = deque([start])  # 用于存储待访问的节点队列</a:t>
            </a:r>
            <a:endParaRPr lang="zh-CN" altLang="en-US">
              <a:solidFill>
                <a:schemeClr val="bg1"/>
              </a:solidFill>
            </a:endParaRPr>
          </a:p>
          <a:p>
            <a:endParaRPr lang="zh-CN" altLang="en-US">
              <a:solidFill>
                <a:schemeClr val="bg1"/>
              </a:solidFill>
            </a:endParaRPr>
          </a:p>
          <a:p>
            <a:r>
              <a:rPr lang="zh-CN" altLang="en-US">
                <a:solidFill>
                  <a:schemeClr val="bg1"/>
                </a:solidFill>
              </a:rPr>
              <a:t>    visited.add(start)  # 标记起始节点为已访问</a:t>
            </a:r>
            <a:endParaRPr lang="zh-CN" altLang="en-US">
              <a:solidFill>
                <a:schemeClr val="bg1"/>
              </a:solidFill>
            </a:endParaRPr>
          </a:p>
          <a:p>
            <a:endParaRPr lang="zh-CN" altLang="en-US">
              <a:solidFill>
                <a:schemeClr val="bg1"/>
              </a:solidFill>
            </a:endParaRPr>
          </a:p>
          <a:p>
            <a:r>
              <a:rPr lang="zh-CN" altLang="en-US">
                <a:solidFill>
                  <a:schemeClr val="bg1"/>
                </a:solidFill>
              </a:rPr>
              <a:t>    while queue:</a:t>
            </a:r>
            <a:endParaRPr lang="zh-CN" altLang="en-US">
              <a:solidFill>
                <a:schemeClr val="bg1"/>
              </a:solidFill>
            </a:endParaRPr>
          </a:p>
          <a:p>
            <a:r>
              <a:rPr lang="zh-CN" altLang="en-US">
                <a:solidFill>
                  <a:schemeClr val="bg1"/>
                </a:solidFill>
              </a:rPr>
              <a:t>        node = queue.popleft()  # 取出队列中的第一个节点</a:t>
            </a:r>
            <a:endParaRPr lang="zh-CN" altLang="en-US">
              <a:solidFill>
                <a:schemeClr val="bg1"/>
              </a:solidFill>
            </a:endParaRPr>
          </a:p>
          <a:p>
            <a:endParaRPr lang="zh-CN" altLang="en-US">
              <a:solidFill>
                <a:schemeClr val="bg1"/>
              </a:solidFill>
            </a:endParaRPr>
          </a:p>
          <a:p>
            <a:r>
              <a:rPr lang="zh-CN" altLang="en-US">
                <a:solidFill>
                  <a:schemeClr val="bg1"/>
                </a:solidFill>
              </a:rPr>
              <a:t>        # 遍历当前节点的所有相邻节点</a:t>
            </a:r>
            <a:endParaRPr lang="zh-CN" altLang="en-US">
              <a:solidFill>
                <a:schemeClr val="bg1"/>
              </a:solidFill>
            </a:endParaRPr>
          </a:p>
          <a:p>
            <a:r>
              <a:rPr lang="zh-CN" altLang="en-US">
                <a:solidFill>
                  <a:schemeClr val="bg1"/>
                </a:solidFill>
              </a:rPr>
              <a:t>        for neighbor in graph[node]:</a:t>
            </a:r>
            <a:endParaRPr lang="zh-CN" altLang="en-US">
              <a:solidFill>
                <a:schemeClr val="bg1"/>
              </a:solidFill>
            </a:endParaRPr>
          </a:p>
          <a:p>
            <a:r>
              <a:rPr lang="zh-CN" altLang="en-US">
                <a:solidFill>
                  <a:schemeClr val="bg1"/>
                </a:solidFill>
              </a:rPr>
              <a:t>            if neighbor not in visited:</a:t>
            </a:r>
            <a:endParaRPr lang="zh-CN" altLang="en-US">
              <a:solidFill>
                <a:schemeClr val="bg1"/>
              </a:solidFill>
            </a:endParaRPr>
          </a:p>
          <a:p>
            <a:r>
              <a:rPr lang="zh-CN" altLang="en-US">
                <a:solidFill>
                  <a:schemeClr val="bg1"/>
                </a:solidFill>
              </a:rPr>
              <a:t>                visited.add(neighbor)  # 标记相邻节点为已访问</a:t>
            </a:r>
            <a:endParaRPr lang="zh-CN" altLang="en-US">
              <a:solidFill>
                <a:schemeClr val="bg1"/>
              </a:solidFill>
            </a:endParaRPr>
          </a:p>
          <a:p>
            <a:r>
              <a:rPr lang="zh-CN" altLang="en-US">
                <a:solidFill>
                  <a:schemeClr val="bg1"/>
                </a:solidFill>
              </a:rPr>
              <a:t>                queue.append(neighbor)  # 将相邻节点加入队列</a:t>
            </a:r>
            <a:endParaRPr lang="zh-CN" altLang="en-US">
              <a:solidFill>
                <a:schemeClr val="bg1"/>
              </a:solidFill>
            </a:endParaRPr>
          </a:p>
          <a:p>
            <a:endParaRPr lang="zh-CN" altLang="en-US">
              <a:solidFill>
                <a:schemeClr val="bg1"/>
              </a:solidFill>
            </a:endParaRPr>
          </a:p>
          <a:p>
            <a:r>
              <a:rPr lang="zh-CN" altLang="en-US">
                <a:solidFill>
                  <a:schemeClr val="bg1"/>
                </a:solidFill>
              </a:rPr>
              <a:t>    return visited  # 返回已访问的节点集合</a:t>
            </a:r>
            <a:endParaRPr lang="zh-CN" altLang="en-US">
              <a:solidFill>
                <a:schemeClr val="bg1"/>
              </a:solidFill>
            </a:endParaRPr>
          </a:p>
          <a:p>
            <a:endParaRPr lang="zh-CN" altLang="en-US">
              <a:solidFill>
                <a:schemeClr val="bg1"/>
              </a:solidFill>
            </a:endParaRPr>
          </a:p>
          <a:p>
            <a:endParaRPr lang="zh-CN" altLang="en-US">
              <a:solidFill>
                <a:schemeClr val="bg1"/>
              </a:solidFill>
            </a:endParaRPr>
          </a:p>
        </p:txBody>
      </p:sp>
    </p:spTree>
    <p:custDataLst>
      <p:tags r:id="rId2"/>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31188"/>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31188"/>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18.xml><?xml version="1.0" encoding="utf-8"?>
<p:tagLst xmlns:p="http://schemas.openxmlformats.org/presentationml/2006/main">
  <p:tag name="KSO_WM_BEAUTIFY_FLAG" val="#wm#"/>
  <p:tag name="KSO_WM_TEMPLATE_CATEGORY" val="custom"/>
  <p:tag name="KSO_WM_SPECIAL_SOURCE" val="bdnull"/>
  <p:tag name="KSO_WM_TEMPLATE_MASTER_TYPE" val="0"/>
  <p:tag name="KSO_WM_TEMPLATE_COLOR_TYPE" val="0"/>
  <p:tag name="KSO_WM_TEMPLATE_INDEX" val="20231188"/>
  <p:tag name="KSO_WM_TEMPLATE_SUBCATEGORY" val="0"/>
  <p:tag name="KSO_WM_TAG_VERSION" val="3.0"/>
</p:tagLst>
</file>

<file path=ppt/tags/tag19.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081_1*a*1"/>
  <p:tag name="KSO_WM_TEMPLATE_CATEGORY" val="custom"/>
  <p:tag name="KSO_WM_TEMPLATE_INDEX" val="20205081"/>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1.xml><?xml version="1.0" encoding="utf-8"?>
<p:tagLst xmlns:p="http://schemas.openxmlformats.org/presentationml/2006/main">
  <p:tag name="KSO_WM_BEAUTIFY_FLAG" val="#wm#"/>
  <p:tag name="KSO_WM_TEMPLATE_CATEGORY" val="custom"/>
  <p:tag name="KSO_WM_TEMPLATE_INDEX" val="20205081"/>
</p:tagLst>
</file>

<file path=ppt/tags/tag22.xml><?xml version="1.0" encoding="utf-8"?>
<p:tagLst xmlns:p="http://schemas.openxmlformats.org/presentationml/2006/main">
  <p:tag name="KSO_WM_BEAUTIFY_FLAG" val="#wm#"/>
  <p:tag name="KSO_WM_TEMPLATE_CATEGORY" val="custom"/>
  <p:tag name="KSO_WM_TEMPLATE_INDEX" val="20205081"/>
</p:tagLst>
</file>

<file path=ppt/tags/tag23.xml><?xml version="1.0" encoding="utf-8"?>
<p:tagLst xmlns:p="http://schemas.openxmlformats.org/presentationml/2006/main">
  <p:tag name="KSO_WM_BEAUTIFY_FLAG" val="#wm#"/>
  <p:tag name="KSO_WM_TEMPLATE_CATEGORY" val="custom"/>
  <p:tag name="KSO_WM_TEMPLATE_INDEX" val="20205081"/>
</p:tagLst>
</file>

<file path=ppt/tags/tag24.xml><?xml version="1.0" encoding="utf-8"?>
<p:tagLst xmlns:p="http://schemas.openxmlformats.org/presentationml/2006/main">
  <p:tag name="KSO_WM_BEAUTIFY_FLAG" val="#wm#"/>
  <p:tag name="KSO_WM_TEMPLATE_CATEGORY" val="custom"/>
  <p:tag name="KSO_WM_TEMPLATE_INDEX" val="20205081"/>
</p:tagLst>
</file>

<file path=ppt/tags/tag25.xml><?xml version="1.0" encoding="utf-8"?>
<p:tagLst xmlns:p="http://schemas.openxmlformats.org/presentationml/2006/main">
  <p:tag name="KSO_WM_UNIT_ISCONTENTSTITLE" val="0"/>
  <p:tag name="KSO_WM_UNIT_ISNUMDGMTITLE" val="0"/>
  <p:tag name="KSO_WM_UNIT_NOCLEAR" val="0"/>
  <p:tag name="KSO_WM_UNIT_SHOW_EDIT_AREA_INDICATION" val="1"/>
  <p:tag name="KSO_WM_UNIT_VALUE" val="28"/>
  <p:tag name="KSO_WM_UNIT_HIGHLIGHT" val="0"/>
  <p:tag name="KSO_WM_UNIT_COMPATIBLE" val="0"/>
  <p:tag name="KSO_WM_UNIT_DIAGRAM_ISNUMVISUAL" val="0"/>
  <p:tag name="KSO_WM_UNIT_DIAGRAM_ISREFERUNIT" val="0"/>
  <p:tag name="KSO_WM_UNIT_TYPE" val="a"/>
  <p:tag name="KSO_WM_UNIT_INDEX" val="1"/>
  <p:tag name="KSO_WM_UNIT_ID" val="custom20205081_1*a*1"/>
  <p:tag name="KSO_WM_TEMPLATE_CATEGORY" val="custom"/>
  <p:tag name="KSO_WM_TEMPLATE_INDEX" val="20205081"/>
  <p:tag name="KSO_WM_UNIT_LAYERLEVEL" val="1"/>
  <p:tag name="KSO_WM_TAG_VERSION" val="1.0"/>
  <p:tag name="KSO_WM_BEAUTIFY_FLAG" val="#wm#"/>
</p:tagLst>
</file>

<file path=ppt/tags/tag2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29.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1.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2.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3.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4.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6.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7.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38.xml><?xml version="1.0" encoding="utf-8"?>
<p:tagLst xmlns:p="http://schemas.openxmlformats.org/presentationml/2006/main">
  <p:tag name="commondata" val="eyJoZGlkIjoiMTE3YWM4MWFjZjBjZDgwMDIwMjVhOGEzYTlhNDUzMzkifQ=="/>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3.0"/>
  <p:tag name="KSO_WM_BEAUTIFY_FLAG" val="#wm#"/>
  <p:tag name="KSO_WM_UNIT_ID" val="_2**"/>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3.0"/>
  <p:tag name="KSO_WM_BEAUTIFY_FLAG" val="#wm#"/>
  <p:tag name="KSO_WM_UNIT_ID" val="_2**"/>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LAYERLEVEL" val="1"/>
  <p:tag name="KSO_WM_TAG_VERSION" val="3.0"/>
  <p:tag name="KSO_WM_BEAUTIFY_FLAG" val="#wm#"/>
  <p:tag name="KSO_WM_UNIT_ID" val="_2**"/>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heme/theme1.xml><?xml version="1.0" encoding="utf-8"?>
<a:theme xmlns:a="http://schemas.openxmlformats.org/drawingml/2006/main" name="Office 主题​​">
  <a:themeElements>
    <a:clrScheme name="">
      <a:dk1>
        <a:srgbClr val="000000"/>
      </a:dk1>
      <a:lt1>
        <a:srgbClr val="FFFFFF"/>
      </a:lt1>
      <a:dk2>
        <a:srgbClr val="000000"/>
      </a:dk2>
      <a:lt2>
        <a:srgbClr val="FEFFFF"/>
      </a:lt2>
      <a:accent1>
        <a:srgbClr val="FF7429"/>
      </a:accent1>
      <a:accent2>
        <a:srgbClr val="F84949"/>
      </a:accent2>
      <a:accent3>
        <a:srgbClr val="FFC000"/>
      </a:accent3>
      <a:accent4>
        <a:srgbClr val="17D594"/>
      </a:accent4>
      <a:accent5>
        <a:srgbClr val="376FFF"/>
      </a:accent5>
      <a:accent6>
        <a:srgbClr val="8830FE"/>
      </a:accent6>
      <a:hlink>
        <a:srgbClr val="304FFE"/>
      </a:hlink>
      <a:folHlink>
        <a:srgbClr val="492067"/>
      </a:folHlink>
    </a:clrScheme>
    <a:fontScheme name="自定义 4">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5168</Words>
  <Application>WPS 演示</Application>
  <PresentationFormat>宽屏</PresentationFormat>
  <Paragraphs>241</Paragraphs>
  <Slides>17</Slides>
  <Notes>4</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17</vt:i4>
      </vt:variant>
    </vt:vector>
  </HeadingPairs>
  <TitlesOfParts>
    <vt:vector size="26" baseType="lpstr">
      <vt:lpstr>Arial</vt:lpstr>
      <vt:lpstr>宋体</vt:lpstr>
      <vt:lpstr>Wingdings</vt:lpstr>
      <vt:lpstr>微软雅黑</vt:lpstr>
      <vt:lpstr>Wingdings</vt:lpstr>
      <vt:lpstr>Times New Roman</vt:lpstr>
      <vt:lpstr>Arial Unicode MS</vt:lpstr>
      <vt:lpstr>Calibri</vt:lpstr>
      <vt:lpstr>Office 主题​​</vt:lpstr>
      <vt:lpstr> DFS ( Depth-First-Search) 深度优先搜索属于图算法的一种，英文缩写为DFS。其过程简要来说是对每一个可能的分支路径深入到不能再深入为止，而且每个节点只能访问一次。  深度优先搜索是一种在开发爬虫早期使用较多的方法，它的目的是要达到被搜索结构的叶结点(即那些不包含任何超链的HTML文件) 。  DFS的基本思想是使用栈来保存待探索的节点。算法的步骤如下：  1.将起始节点放入栈中。 2.从栈中弹出一个节点作为当前节点。 3.检查当前节点是否为目标节点。如果是，则算法结束。 4.如果当前节点不是目标节点，则将当前节点标记为已访问，并将其未访问的邻居节点（如果有）放入栈中。 5.重复步骤2-4，直到栈为空或找到目标节点 </vt:lpstr>
      <vt:lpstr>PowerPoint 演示文稿</vt:lpstr>
      <vt:lpstr>PowerPoint 演示文稿</vt:lpstr>
      <vt:lpstr>PowerPoint 演示文稿</vt:lpstr>
      <vt:lpstr>PowerPoint 演示文稿</vt:lpstr>
      <vt:lpstr> 广度优先搜索（BFS Breadth First Search）     是连通图的一种遍历算法。这一算法也是很多重要的图的算法的原型。   所采用的策略可概况为越早被访问到的顶点，其邻居顶点越早被访问。于是，从根顶点s的BFS搜索，将首先访问顶点s；再依次访问s所有尚未访问到的邻居；再按后者被访问的先后次序，逐个访问它们的邻居。一般用队列queue数据结构来辅助实现BFS算法。  若将bfs策略应用于树结构，其效果等同与层次遍历。                      </vt:lpstr>
      <vt:lpstr>PowerPoint 演示文稿</vt:lpstr>
      <vt:lpstr>广度优先搜索的原理 广度优先搜索的核心思想是通过队列来实现层次遍历。其主要步骤如下：  1.将起始节点加入队列。 2.从队列中取出一个节点，访问该节点。 3.将该节点的所有未访问过的邻居节点加入队列。 4.重复步骤2和3，直到队列为空。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黄小虎</cp:lastModifiedBy>
  <cp:revision>175</cp:revision>
  <dcterms:created xsi:type="dcterms:W3CDTF">2019-06-19T02:08:00Z</dcterms:created>
  <dcterms:modified xsi:type="dcterms:W3CDTF">2024-03-19T04:33:37Z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2052-12.1.0.16388</vt:lpwstr>
  </property>
  <property fmtid="{D5CDD505-2E9C-101B-9397-08002B2CF9AE}" pid="3" name="ICV">
    <vt:lpwstr>EA2FC3713435489F8B7C78C91C99E272_11</vt:lpwstr>
  </property>
</Properties>
</file>